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4.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B0B2F4-3730-47EC-B8F8-E4F41F498F4C}"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7F5F18E9-7238-4EE6-97E3-90F449E17BBC}">
      <dgm:prSet custT="1"/>
      <dgm:spPr/>
      <dgm:t>
        <a:bodyPr/>
        <a:lstStyle/>
        <a:p>
          <a:r>
            <a:rPr lang="en-US" sz="2400" b="1" dirty="0"/>
            <a:t>Everyone needs a plan/strategy for managing their finances.</a:t>
          </a:r>
        </a:p>
      </dgm:t>
    </dgm:pt>
    <dgm:pt modelId="{37B25600-8C64-4AAB-B352-898FB8064F75}" type="parTrans" cxnId="{908556C0-8DF8-4EEC-9C74-B92C30AD4F1B}">
      <dgm:prSet/>
      <dgm:spPr/>
      <dgm:t>
        <a:bodyPr/>
        <a:lstStyle/>
        <a:p>
          <a:endParaRPr lang="en-US"/>
        </a:p>
      </dgm:t>
    </dgm:pt>
    <dgm:pt modelId="{27E8DA9D-13DD-4636-A392-7BDAA853F01F}" type="sibTrans" cxnId="{908556C0-8DF8-4EEC-9C74-B92C30AD4F1B}">
      <dgm:prSet/>
      <dgm:spPr/>
      <dgm:t>
        <a:bodyPr/>
        <a:lstStyle/>
        <a:p>
          <a:endParaRPr lang="en-US"/>
        </a:p>
      </dgm:t>
    </dgm:pt>
    <dgm:pt modelId="{0CC29A8F-8852-4533-8A94-EF88A23C5396}">
      <dgm:prSet/>
      <dgm:spPr/>
      <dgm:t>
        <a:bodyPr/>
        <a:lstStyle/>
        <a:p>
          <a:endParaRPr lang="en-US" b="1" dirty="0"/>
        </a:p>
        <a:p>
          <a:r>
            <a:rPr lang="en-US" b="1" dirty="0"/>
            <a:t>Things to consider: </a:t>
          </a:r>
        </a:p>
        <a:p>
          <a:endParaRPr lang="en-US" b="1" dirty="0"/>
        </a:p>
        <a:p>
          <a:r>
            <a:rPr lang="en-US" dirty="0"/>
            <a:t>(1) Income, (2) Obligations (bills), and (3) Savings.</a:t>
          </a:r>
        </a:p>
      </dgm:t>
    </dgm:pt>
    <dgm:pt modelId="{49EFAD76-0B44-4A49-9F30-3793167F9E7D}" type="parTrans" cxnId="{5781C3C1-A288-4D41-A90F-A89838900183}">
      <dgm:prSet/>
      <dgm:spPr/>
      <dgm:t>
        <a:bodyPr/>
        <a:lstStyle/>
        <a:p>
          <a:endParaRPr lang="en-US"/>
        </a:p>
      </dgm:t>
    </dgm:pt>
    <dgm:pt modelId="{0019143F-9E66-4506-807E-98321BD6B507}" type="sibTrans" cxnId="{5781C3C1-A288-4D41-A90F-A89838900183}">
      <dgm:prSet/>
      <dgm:spPr/>
      <dgm:t>
        <a:bodyPr/>
        <a:lstStyle/>
        <a:p>
          <a:endParaRPr lang="en-US"/>
        </a:p>
      </dgm:t>
    </dgm:pt>
    <dgm:pt modelId="{79795E84-12B7-47BF-9911-5D4438DE6ECE}">
      <dgm:prSet/>
      <dgm:spPr/>
      <dgm:t>
        <a:bodyPr/>
        <a:lstStyle/>
        <a:p>
          <a:endParaRPr lang="en-US" dirty="0"/>
        </a:p>
        <a:p>
          <a:r>
            <a:rPr lang="en-US" dirty="0"/>
            <a:t>Consider how often you get paid and when your bills are due each month.</a:t>
          </a:r>
        </a:p>
      </dgm:t>
    </dgm:pt>
    <dgm:pt modelId="{5C201759-34E7-4297-8970-FE320A6AE972}" type="parTrans" cxnId="{4F514639-AB92-4249-9E59-989C6E78053C}">
      <dgm:prSet/>
      <dgm:spPr/>
      <dgm:t>
        <a:bodyPr/>
        <a:lstStyle/>
        <a:p>
          <a:endParaRPr lang="en-US"/>
        </a:p>
      </dgm:t>
    </dgm:pt>
    <dgm:pt modelId="{A820AA47-1157-4EF4-B0C0-F481D7D30AF1}" type="sibTrans" cxnId="{4F514639-AB92-4249-9E59-989C6E78053C}">
      <dgm:prSet/>
      <dgm:spPr/>
      <dgm:t>
        <a:bodyPr/>
        <a:lstStyle/>
        <a:p>
          <a:endParaRPr lang="en-US"/>
        </a:p>
      </dgm:t>
    </dgm:pt>
    <dgm:pt modelId="{1623EF7C-E7E8-4AA2-AA14-CFA847608973}">
      <dgm:prSet/>
      <dgm:spPr/>
      <dgm:t>
        <a:bodyPr/>
        <a:lstStyle/>
        <a:p>
          <a:r>
            <a:rPr lang="en-US" b="1" dirty="0"/>
            <a:t>Suggested Strategy:  </a:t>
          </a:r>
        </a:p>
        <a:p>
          <a:r>
            <a:rPr lang="en-US" dirty="0"/>
            <a:t>Open one bank account for Bills only</a:t>
          </a:r>
        </a:p>
        <a:p>
          <a:r>
            <a:rPr lang="en-US" dirty="0"/>
            <a:t>Open one bank account for discretionary spending</a:t>
          </a:r>
        </a:p>
        <a:p>
          <a:r>
            <a:rPr lang="en-US" dirty="0"/>
            <a:t>Open a separate savings account for savings and emergency fund</a:t>
          </a:r>
        </a:p>
      </dgm:t>
    </dgm:pt>
    <dgm:pt modelId="{AE06C99C-12AF-49D2-B35D-AE720944FCC5}" type="parTrans" cxnId="{27BEB8E1-EA2D-4CB0-8CFE-F9912C5691CB}">
      <dgm:prSet/>
      <dgm:spPr/>
      <dgm:t>
        <a:bodyPr/>
        <a:lstStyle/>
        <a:p>
          <a:endParaRPr lang="en-US"/>
        </a:p>
      </dgm:t>
    </dgm:pt>
    <dgm:pt modelId="{B0BCF5EA-E4FA-4395-B486-D79978D95710}" type="sibTrans" cxnId="{27BEB8E1-EA2D-4CB0-8CFE-F9912C5691CB}">
      <dgm:prSet/>
      <dgm:spPr/>
      <dgm:t>
        <a:bodyPr/>
        <a:lstStyle/>
        <a:p>
          <a:endParaRPr lang="en-US"/>
        </a:p>
      </dgm:t>
    </dgm:pt>
    <dgm:pt modelId="{1FFC4CB5-F5D9-422C-B722-E27E182618EB}" type="pres">
      <dgm:prSet presAssocID="{8DB0B2F4-3730-47EC-B8F8-E4F41F498F4C}" presName="vert0" presStyleCnt="0">
        <dgm:presLayoutVars>
          <dgm:dir/>
          <dgm:animOne val="branch"/>
          <dgm:animLvl val="lvl"/>
        </dgm:presLayoutVars>
      </dgm:prSet>
      <dgm:spPr/>
    </dgm:pt>
    <dgm:pt modelId="{61DAE12D-AF61-4616-9AC8-CB0EC09A11F7}" type="pres">
      <dgm:prSet presAssocID="{7F5F18E9-7238-4EE6-97E3-90F449E17BBC}" presName="thickLine" presStyleLbl="alignNode1" presStyleIdx="0" presStyleCnt="4"/>
      <dgm:spPr/>
    </dgm:pt>
    <dgm:pt modelId="{B8C33DE5-130C-412C-B41A-BD36A1D145D7}" type="pres">
      <dgm:prSet presAssocID="{7F5F18E9-7238-4EE6-97E3-90F449E17BBC}" presName="horz1" presStyleCnt="0"/>
      <dgm:spPr/>
    </dgm:pt>
    <dgm:pt modelId="{84AFAA5D-4A41-4166-BEAA-ADD7571C8E08}" type="pres">
      <dgm:prSet presAssocID="{7F5F18E9-7238-4EE6-97E3-90F449E17BBC}" presName="tx1" presStyleLbl="revTx" presStyleIdx="0" presStyleCnt="4" custScaleY="62751"/>
      <dgm:spPr/>
    </dgm:pt>
    <dgm:pt modelId="{9CB09E91-8039-4937-9631-DE9BA93CCE84}" type="pres">
      <dgm:prSet presAssocID="{7F5F18E9-7238-4EE6-97E3-90F449E17BBC}" presName="vert1" presStyleCnt="0"/>
      <dgm:spPr/>
    </dgm:pt>
    <dgm:pt modelId="{92791B41-679D-4921-B787-75FE4AC95918}" type="pres">
      <dgm:prSet presAssocID="{0CC29A8F-8852-4533-8A94-EF88A23C5396}" presName="thickLine" presStyleLbl="alignNode1" presStyleIdx="1" presStyleCnt="4"/>
      <dgm:spPr/>
    </dgm:pt>
    <dgm:pt modelId="{D1444DE8-7D98-44D4-B0F6-D6C18BFB2ED7}" type="pres">
      <dgm:prSet presAssocID="{0CC29A8F-8852-4533-8A94-EF88A23C5396}" presName="horz1" presStyleCnt="0"/>
      <dgm:spPr/>
    </dgm:pt>
    <dgm:pt modelId="{715CB8F6-3405-4C83-8018-7602015C82F9}" type="pres">
      <dgm:prSet presAssocID="{0CC29A8F-8852-4533-8A94-EF88A23C5396}" presName="tx1" presStyleLbl="revTx" presStyleIdx="1" presStyleCnt="4"/>
      <dgm:spPr/>
    </dgm:pt>
    <dgm:pt modelId="{F92C64AF-7D1E-4B73-AD66-D0F493DD5475}" type="pres">
      <dgm:prSet presAssocID="{0CC29A8F-8852-4533-8A94-EF88A23C5396}" presName="vert1" presStyleCnt="0"/>
      <dgm:spPr/>
    </dgm:pt>
    <dgm:pt modelId="{2DD47788-887F-4F88-8382-8BDF8AF20F29}" type="pres">
      <dgm:prSet presAssocID="{79795E84-12B7-47BF-9911-5D4438DE6ECE}" presName="thickLine" presStyleLbl="alignNode1" presStyleIdx="2" presStyleCnt="4"/>
      <dgm:spPr/>
    </dgm:pt>
    <dgm:pt modelId="{B9281E00-8F99-45F8-BDB4-40C660D3FBE7}" type="pres">
      <dgm:prSet presAssocID="{79795E84-12B7-47BF-9911-5D4438DE6ECE}" presName="horz1" presStyleCnt="0"/>
      <dgm:spPr/>
    </dgm:pt>
    <dgm:pt modelId="{144A1C75-CF34-4CA5-9107-514930B44D74}" type="pres">
      <dgm:prSet presAssocID="{79795E84-12B7-47BF-9911-5D4438DE6ECE}" presName="tx1" presStyleLbl="revTx" presStyleIdx="2" presStyleCnt="4" custScaleY="97452" custLinFactNeighborX="9" custLinFactNeighborY="-972"/>
      <dgm:spPr/>
    </dgm:pt>
    <dgm:pt modelId="{0B7895A3-AB31-4CB2-AA55-C8AB1CED26B1}" type="pres">
      <dgm:prSet presAssocID="{79795E84-12B7-47BF-9911-5D4438DE6ECE}" presName="vert1" presStyleCnt="0"/>
      <dgm:spPr/>
    </dgm:pt>
    <dgm:pt modelId="{25DC0C17-EF0C-4A61-BD67-77511CFDDB49}" type="pres">
      <dgm:prSet presAssocID="{1623EF7C-E7E8-4AA2-AA14-CFA847608973}" presName="thickLine" presStyleLbl="alignNode1" presStyleIdx="3" presStyleCnt="4"/>
      <dgm:spPr/>
    </dgm:pt>
    <dgm:pt modelId="{29EBEBA1-AA94-4E7E-A135-B038C90CF058}" type="pres">
      <dgm:prSet presAssocID="{1623EF7C-E7E8-4AA2-AA14-CFA847608973}" presName="horz1" presStyleCnt="0"/>
      <dgm:spPr/>
    </dgm:pt>
    <dgm:pt modelId="{31C3F073-FDBF-4964-A13E-6D1DE26C3522}" type="pres">
      <dgm:prSet presAssocID="{1623EF7C-E7E8-4AA2-AA14-CFA847608973}" presName="tx1" presStyleLbl="revTx" presStyleIdx="3" presStyleCnt="4"/>
      <dgm:spPr/>
    </dgm:pt>
    <dgm:pt modelId="{7C254A3B-B0B3-4505-A55E-5E0EA16D5988}" type="pres">
      <dgm:prSet presAssocID="{1623EF7C-E7E8-4AA2-AA14-CFA847608973}" presName="vert1" presStyleCnt="0"/>
      <dgm:spPr/>
    </dgm:pt>
  </dgm:ptLst>
  <dgm:cxnLst>
    <dgm:cxn modelId="{EB49EF0D-11CA-4D93-8070-9E7A6EBFA3EA}" type="presOf" srcId="{0CC29A8F-8852-4533-8A94-EF88A23C5396}" destId="{715CB8F6-3405-4C83-8018-7602015C82F9}" srcOrd="0" destOrd="0" presId="urn:microsoft.com/office/officeart/2008/layout/LinedList"/>
    <dgm:cxn modelId="{9DAA452F-5458-49C1-BD61-3E29EA5FC14E}" type="presOf" srcId="{79795E84-12B7-47BF-9911-5D4438DE6ECE}" destId="{144A1C75-CF34-4CA5-9107-514930B44D74}" srcOrd="0" destOrd="0" presId="urn:microsoft.com/office/officeart/2008/layout/LinedList"/>
    <dgm:cxn modelId="{4F514639-AB92-4249-9E59-989C6E78053C}" srcId="{8DB0B2F4-3730-47EC-B8F8-E4F41F498F4C}" destId="{79795E84-12B7-47BF-9911-5D4438DE6ECE}" srcOrd="2" destOrd="0" parTransId="{5C201759-34E7-4297-8970-FE320A6AE972}" sibTransId="{A820AA47-1157-4EF4-B0C0-F481D7D30AF1}"/>
    <dgm:cxn modelId="{9DF18459-CB55-447E-A587-F75141385E3B}" type="presOf" srcId="{7F5F18E9-7238-4EE6-97E3-90F449E17BBC}" destId="{84AFAA5D-4A41-4166-BEAA-ADD7571C8E08}" srcOrd="0" destOrd="0" presId="urn:microsoft.com/office/officeart/2008/layout/LinedList"/>
    <dgm:cxn modelId="{F3B3448E-8FD4-4F0D-8E57-54BB47C56042}" type="presOf" srcId="{8DB0B2F4-3730-47EC-B8F8-E4F41F498F4C}" destId="{1FFC4CB5-F5D9-422C-B722-E27E182618EB}" srcOrd="0" destOrd="0" presId="urn:microsoft.com/office/officeart/2008/layout/LinedList"/>
    <dgm:cxn modelId="{908556C0-8DF8-4EEC-9C74-B92C30AD4F1B}" srcId="{8DB0B2F4-3730-47EC-B8F8-E4F41F498F4C}" destId="{7F5F18E9-7238-4EE6-97E3-90F449E17BBC}" srcOrd="0" destOrd="0" parTransId="{37B25600-8C64-4AAB-B352-898FB8064F75}" sibTransId="{27E8DA9D-13DD-4636-A392-7BDAA853F01F}"/>
    <dgm:cxn modelId="{F277BCC1-2981-486B-8901-1E1E5AF725CD}" type="presOf" srcId="{1623EF7C-E7E8-4AA2-AA14-CFA847608973}" destId="{31C3F073-FDBF-4964-A13E-6D1DE26C3522}" srcOrd="0" destOrd="0" presId="urn:microsoft.com/office/officeart/2008/layout/LinedList"/>
    <dgm:cxn modelId="{5781C3C1-A288-4D41-A90F-A89838900183}" srcId="{8DB0B2F4-3730-47EC-B8F8-E4F41F498F4C}" destId="{0CC29A8F-8852-4533-8A94-EF88A23C5396}" srcOrd="1" destOrd="0" parTransId="{49EFAD76-0B44-4A49-9F30-3793167F9E7D}" sibTransId="{0019143F-9E66-4506-807E-98321BD6B507}"/>
    <dgm:cxn modelId="{27BEB8E1-EA2D-4CB0-8CFE-F9912C5691CB}" srcId="{8DB0B2F4-3730-47EC-B8F8-E4F41F498F4C}" destId="{1623EF7C-E7E8-4AA2-AA14-CFA847608973}" srcOrd="3" destOrd="0" parTransId="{AE06C99C-12AF-49D2-B35D-AE720944FCC5}" sibTransId="{B0BCF5EA-E4FA-4395-B486-D79978D95710}"/>
    <dgm:cxn modelId="{AF352EA1-0824-4BBC-8F87-EA611B1FF86E}" type="presParOf" srcId="{1FFC4CB5-F5D9-422C-B722-E27E182618EB}" destId="{61DAE12D-AF61-4616-9AC8-CB0EC09A11F7}" srcOrd="0" destOrd="0" presId="urn:microsoft.com/office/officeart/2008/layout/LinedList"/>
    <dgm:cxn modelId="{63E42B63-0FC8-4B89-9493-32CF92262090}" type="presParOf" srcId="{1FFC4CB5-F5D9-422C-B722-E27E182618EB}" destId="{B8C33DE5-130C-412C-B41A-BD36A1D145D7}" srcOrd="1" destOrd="0" presId="urn:microsoft.com/office/officeart/2008/layout/LinedList"/>
    <dgm:cxn modelId="{1F17DF63-AAC4-4816-B288-C2E75DF71568}" type="presParOf" srcId="{B8C33DE5-130C-412C-B41A-BD36A1D145D7}" destId="{84AFAA5D-4A41-4166-BEAA-ADD7571C8E08}" srcOrd="0" destOrd="0" presId="urn:microsoft.com/office/officeart/2008/layout/LinedList"/>
    <dgm:cxn modelId="{A477DFA3-DCC8-4FA6-B243-10CB5C454AFB}" type="presParOf" srcId="{B8C33DE5-130C-412C-B41A-BD36A1D145D7}" destId="{9CB09E91-8039-4937-9631-DE9BA93CCE84}" srcOrd="1" destOrd="0" presId="urn:microsoft.com/office/officeart/2008/layout/LinedList"/>
    <dgm:cxn modelId="{57CBBDED-9CE0-4CB6-BE60-AE7FDC212B27}" type="presParOf" srcId="{1FFC4CB5-F5D9-422C-B722-E27E182618EB}" destId="{92791B41-679D-4921-B787-75FE4AC95918}" srcOrd="2" destOrd="0" presId="urn:microsoft.com/office/officeart/2008/layout/LinedList"/>
    <dgm:cxn modelId="{B92D7A3A-7249-46CD-A359-A513CEA2F15B}" type="presParOf" srcId="{1FFC4CB5-F5D9-422C-B722-E27E182618EB}" destId="{D1444DE8-7D98-44D4-B0F6-D6C18BFB2ED7}" srcOrd="3" destOrd="0" presId="urn:microsoft.com/office/officeart/2008/layout/LinedList"/>
    <dgm:cxn modelId="{3CBA3542-68D2-473E-B4EE-34FE587A8C3E}" type="presParOf" srcId="{D1444DE8-7D98-44D4-B0F6-D6C18BFB2ED7}" destId="{715CB8F6-3405-4C83-8018-7602015C82F9}" srcOrd="0" destOrd="0" presId="urn:microsoft.com/office/officeart/2008/layout/LinedList"/>
    <dgm:cxn modelId="{991122C9-7D11-427F-BF59-7E751B2D229C}" type="presParOf" srcId="{D1444DE8-7D98-44D4-B0F6-D6C18BFB2ED7}" destId="{F92C64AF-7D1E-4B73-AD66-D0F493DD5475}" srcOrd="1" destOrd="0" presId="urn:microsoft.com/office/officeart/2008/layout/LinedList"/>
    <dgm:cxn modelId="{B9CACBA9-6573-4BDC-B3B9-5DBC4593C3D5}" type="presParOf" srcId="{1FFC4CB5-F5D9-422C-B722-E27E182618EB}" destId="{2DD47788-887F-4F88-8382-8BDF8AF20F29}" srcOrd="4" destOrd="0" presId="urn:microsoft.com/office/officeart/2008/layout/LinedList"/>
    <dgm:cxn modelId="{D151FC1B-EC47-42D0-A500-57DE04D4EF18}" type="presParOf" srcId="{1FFC4CB5-F5D9-422C-B722-E27E182618EB}" destId="{B9281E00-8F99-45F8-BDB4-40C660D3FBE7}" srcOrd="5" destOrd="0" presId="urn:microsoft.com/office/officeart/2008/layout/LinedList"/>
    <dgm:cxn modelId="{BDEEFD47-3CCE-44D8-8568-83D4985A20FA}" type="presParOf" srcId="{B9281E00-8F99-45F8-BDB4-40C660D3FBE7}" destId="{144A1C75-CF34-4CA5-9107-514930B44D74}" srcOrd="0" destOrd="0" presId="urn:microsoft.com/office/officeart/2008/layout/LinedList"/>
    <dgm:cxn modelId="{9A8EFE40-24A0-43DE-8D65-4B413CDCB399}" type="presParOf" srcId="{B9281E00-8F99-45F8-BDB4-40C660D3FBE7}" destId="{0B7895A3-AB31-4CB2-AA55-C8AB1CED26B1}" srcOrd="1" destOrd="0" presId="urn:microsoft.com/office/officeart/2008/layout/LinedList"/>
    <dgm:cxn modelId="{4C5EE631-FB68-4183-BA89-CB490AEF890D}" type="presParOf" srcId="{1FFC4CB5-F5D9-422C-B722-E27E182618EB}" destId="{25DC0C17-EF0C-4A61-BD67-77511CFDDB49}" srcOrd="6" destOrd="0" presId="urn:microsoft.com/office/officeart/2008/layout/LinedList"/>
    <dgm:cxn modelId="{FAE2CB47-71E3-4E1F-8C83-15F7B2525FF1}" type="presParOf" srcId="{1FFC4CB5-F5D9-422C-B722-E27E182618EB}" destId="{29EBEBA1-AA94-4E7E-A135-B038C90CF058}" srcOrd="7" destOrd="0" presId="urn:microsoft.com/office/officeart/2008/layout/LinedList"/>
    <dgm:cxn modelId="{A4C50E13-7085-49DA-9536-E973799840DE}" type="presParOf" srcId="{29EBEBA1-AA94-4E7E-A135-B038C90CF058}" destId="{31C3F073-FDBF-4964-A13E-6D1DE26C3522}" srcOrd="0" destOrd="0" presId="urn:microsoft.com/office/officeart/2008/layout/LinedList"/>
    <dgm:cxn modelId="{D9206C8C-A5AD-4159-A371-400410C9E579}" type="presParOf" srcId="{29EBEBA1-AA94-4E7E-A135-B038C90CF058}" destId="{7C254A3B-B0B3-4505-A55E-5E0EA16D598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0497C0-8CD3-4D01-8807-BA5ABDFE865C}" type="doc">
      <dgm:prSet loTypeId="urn:microsoft.com/office/officeart/2005/8/layout/default" loCatId="list" qsTypeId="urn:microsoft.com/office/officeart/2005/8/quickstyle/simple1" qsCatId="simple" csTypeId="urn:microsoft.com/office/officeart/2005/8/colors/accent1_5" csCatId="accent1" phldr="1"/>
      <dgm:spPr/>
      <dgm:t>
        <a:bodyPr/>
        <a:lstStyle/>
        <a:p>
          <a:endParaRPr lang="en-US"/>
        </a:p>
      </dgm:t>
    </dgm:pt>
    <dgm:pt modelId="{FB742C0F-C768-4A29-94F7-9AF97C0249C3}">
      <dgm:prSet/>
      <dgm:spPr/>
      <dgm:t>
        <a:bodyPr/>
        <a:lstStyle/>
        <a:p>
          <a:r>
            <a:rPr lang="en-US" dirty="0"/>
            <a:t>What can I get rid of?</a:t>
          </a:r>
        </a:p>
      </dgm:t>
    </dgm:pt>
    <dgm:pt modelId="{6BD597C1-B6CF-4371-B02E-1A733457E1C0}" type="parTrans" cxnId="{BE206734-39BA-4831-8B2F-F94AECE99DAB}">
      <dgm:prSet/>
      <dgm:spPr/>
      <dgm:t>
        <a:bodyPr/>
        <a:lstStyle/>
        <a:p>
          <a:endParaRPr lang="en-US"/>
        </a:p>
      </dgm:t>
    </dgm:pt>
    <dgm:pt modelId="{7131A199-A002-4618-B44A-15F3148CF89C}" type="sibTrans" cxnId="{BE206734-39BA-4831-8B2F-F94AECE99DAB}">
      <dgm:prSet/>
      <dgm:spPr/>
      <dgm:t>
        <a:bodyPr/>
        <a:lstStyle/>
        <a:p>
          <a:endParaRPr lang="en-US"/>
        </a:p>
      </dgm:t>
    </dgm:pt>
    <dgm:pt modelId="{8C09ECAF-05C5-41A0-AF38-645D577D1F7F}">
      <dgm:prSet/>
      <dgm:spPr/>
      <dgm:t>
        <a:bodyPr/>
        <a:lstStyle/>
        <a:p>
          <a:r>
            <a:rPr lang="en-US"/>
            <a:t>Are there cheaper options available?</a:t>
          </a:r>
        </a:p>
      </dgm:t>
    </dgm:pt>
    <dgm:pt modelId="{B39B963B-16AA-4F78-A9AE-AC277EF197AB}" type="parTrans" cxnId="{BF78BFF3-7BDA-442D-B006-55E389A8739B}">
      <dgm:prSet/>
      <dgm:spPr/>
      <dgm:t>
        <a:bodyPr/>
        <a:lstStyle/>
        <a:p>
          <a:endParaRPr lang="en-US"/>
        </a:p>
      </dgm:t>
    </dgm:pt>
    <dgm:pt modelId="{411E8AEB-D900-421A-B8B1-5E5E53AC0892}" type="sibTrans" cxnId="{BF78BFF3-7BDA-442D-B006-55E389A8739B}">
      <dgm:prSet/>
      <dgm:spPr/>
      <dgm:t>
        <a:bodyPr/>
        <a:lstStyle/>
        <a:p>
          <a:endParaRPr lang="en-US"/>
        </a:p>
      </dgm:t>
    </dgm:pt>
    <dgm:pt modelId="{F4742385-0A87-4750-B7A0-3F2AC3BECEDE}">
      <dgm:prSet/>
      <dgm:spPr/>
      <dgm:t>
        <a:bodyPr/>
        <a:lstStyle/>
        <a:p>
          <a:r>
            <a:rPr lang="en-US"/>
            <a:t>Are there deals that I can take advantage of?</a:t>
          </a:r>
        </a:p>
      </dgm:t>
    </dgm:pt>
    <dgm:pt modelId="{284F5360-032B-4582-8125-53F2BB64A204}" type="parTrans" cxnId="{D40A88E9-034C-4CEB-885B-F5694E44F893}">
      <dgm:prSet/>
      <dgm:spPr/>
      <dgm:t>
        <a:bodyPr/>
        <a:lstStyle/>
        <a:p>
          <a:endParaRPr lang="en-US"/>
        </a:p>
      </dgm:t>
    </dgm:pt>
    <dgm:pt modelId="{8BE9E78F-01A3-45E3-A55F-2BE7D1BE369B}" type="sibTrans" cxnId="{D40A88E9-034C-4CEB-885B-F5694E44F893}">
      <dgm:prSet/>
      <dgm:spPr/>
      <dgm:t>
        <a:bodyPr/>
        <a:lstStyle/>
        <a:p>
          <a:endParaRPr lang="en-US"/>
        </a:p>
      </dgm:t>
    </dgm:pt>
    <dgm:pt modelId="{7C1E16ED-5317-47CC-AAD3-915327E63B6A}">
      <dgm:prSet/>
      <dgm:spPr/>
      <dgm:t>
        <a:bodyPr/>
        <a:lstStyle/>
        <a:p>
          <a:r>
            <a:rPr lang="en-US"/>
            <a:t>Am I using all of the discounts available to me?</a:t>
          </a:r>
        </a:p>
      </dgm:t>
    </dgm:pt>
    <dgm:pt modelId="{6016AEF9-15FE-4875-8C74-70494DE4963F}" type="parTrans" cxnId="{C9BE4F85-960D-43FE-A7F2-F5E2C785DEC2}">
      <dgm:prSet/>
      <dgm:spPr/>
      <dgm:t>
        <a:bodyPr/>
        <a:lstStyle/>
        <a:p>
          <a:endParaRPr lang="en-US"/>
        </a:p>
      </dgm:t>
    </dgm:pt>
    <dgm:pt modelId="{572807E2-B6D8-4DCA-9766-E75BB4474249}" type="sibTrans" cxnId="{C9BE4F85-960D-43FE-A7F2-F5E2C785DEC2}">
      <dgm:prSet/>
      <dgm:spPr/>
      <dgm:t>
        <a:bodyPr/>
        <a:lstStyle/>
        <a:p>
          <a:endParaRPr lang="en-US"/>
        </a:p>
      </dgm:t>
    </dgm:pt>
    <dgm:pt modelId="{8F82A3F8-31C4-498E-8CBB-DC92FA305907}">
      <dgm:prSet/>
      <dgm:spPr/>
      <dgm:t>
        <a:bodyPr/>
        <a:lstStyle/>
        <a:p>
          <a:r>
            <a:rPr lang="en-US"/>
            <a:t>What do I have that I’m not using?</a:t>
          </a:r>
        </a:p>
      </dgm:t>
    </dgm:pt>
    <dgm:pt modelId="{A229E351-46FB-4864-83D6-2C3ADEC98612}" type="parTrans" cxnId="{CB3218C5-EDD1-48F7-A084-985072117816}">
      <dgm:prSet/>
      <dgm:spPr/>
      <dgm:t>
        <a:bodyPr/>
        <a:lstStyle/>
        <a:p>
          <a:endParaRPr lang="en-US"/>
        </a:p>
      </dgm:t>
    </dgm:pt>
    <dgm:pt modelId="{7222CB75-6954-4BAE-9FBC-EF4943B7A2AB}" type="sibTrans" cxnId="{CB3218C5-EDD1-48F7-A084-985072117816}">
      <dgm:prSet/>
      <dgm:spPr/>
      <dgm:t>
        <a:bodyPr/>
        <a:lstStyle/>
        <a:p>
          <a:endParaRPr lang="en-US"/>
        </a:p>
      </dgm:t>
    </dgm:pt>
    <dgm:pt modelId="{DA4E7DDC-DB87-4462-872A-31163584878F}">
      <dgm:prSet/>
      <dgm:spPr/>
      <dgm:t>
        <a:bodyPr/>
        <a:lstStyle/>
        <a:p>
          <a:r>
            <a:rPr lang="en-US" dirty="0"/>
            <a:t>Are there future bills that I can prepare for in advance? </a:t>
          </a:r>
        </a:p>
      </dgm:t>
    </dgm:pt>
    <dgm:pt modelId="{951158EC-B7C4-489D-902B-9C56D9995DA0}" type="parTrans" cxnId="{59A20291-7BE7-48F1-B01C-56B6618E8944}">
      <dgm:prSet/>
      <dgm:spPr/>
      <dgm:t>
        <a:bodyPr/>
        <a:lstStyle/>
        <a:p>
          <a:endParaRPr lang="en-US"/>
        </a:p>
      </dgm:t>
    </dgm:pt>
    <dgm:pt modelId="{8ED76ACF-1005-4024-9CAF-407CEAA08F89}" type="sibTrans" cxnId="{59A20291-7BE7-48F1-B01C-56B6618E8944}">
      <dgm:prSet/>
      <dgm:spPr/>
      <dgm:t>
        <a:bodyPr/>
        <a:lstStyle/>
        <a:p>
          <a:endParaRPr lang="en-US"/>
        </a:p>
      </dgm:t>
    </dgm:pt>
    <dgm:pt modelId="{1CBAC1B7-7421-4695-A753-99E24BCB9849}" type="pres">
      <dgm:prSet presAssocID="{F70497C0-8CD3-4D01-8807-BA5ABDFE865C}" presName="diagram" presStyleCnt="0">
        <dgm:presLayoutVars>
          <dgm:dir/>
          <dgm:resizeHandles val="exact"/>
        </dgm:presLayoutVars>
      </dgm:prSet>
      <dgm:spPr/>
    </dgm:pt>
    <dgm:pt modelId="{C1786184-3893-4230-8000-61B5C0488AE0}" type="pres">
      <dgm:prSet presAssocID="{FB742C0F-C768-4A29-94F7-9AF97C0249C3}" presName="node" presStyleLbl="node1" presStyleIdx="0" presStyleCnt="6">
        <dgm:presLayoutVars>
          <dgm:bulletEnabled val="1"/>
        </dgm:presLayoutVars>
      </dgm:prSet>
      <dgm:spPr/>
    </dgm:pt>
    <dgm:pt modelId="{30564616-A986-470C-BCF0-CCCA977AA289}" type="pres">
      <dgm:prSet presAssocID="{7131A199-A002-4618-B44A-15F3148CF89C}" presName="sibTrans" presStyleCnt="0"/>
      <dgm:spPr/>
    </dgm:pt>
    <dgm:pt modelId="{D7D0AE10-9AE7-41E4-96FB-EC11FF67393F}" type="pres">
      <dgm:prSet presAssocID="{8C09ECAF-05C5-41A0-AF38-645D577D1F7F}" presName="node" presStyleLbl="node1" presStyleIdx="1" presStyleCnt="6">
        <dgm:presLayoutVars>
          <dgm:bulletEnabled val="1"/>
        </dgm:presLayoutVars>
      </dgm:prSet>
      <dgm:spPr/>
    </dgm:pt>
    <dgm:pt modelId="{BF866812-BC82-4702-9753-99D12F8452A7}" type="pres">
      <dgm:prSet presAssocID="{411E8AEB-D900-421A-B8B1-5E5E53AC0892}" presName="sibTrans" presStyleCnt="0"/>
      <dgm:spPr/>
    </dgm:pt>
    <dgm:pt modelId="{1B5D0C0C-9E15-4237-9039-8FE6541003D9}" type="pres">
      <dgm:prSet presAssocID="{F4742385-0A87-4750-B7A0-3F2AC3BECEDE}" presName="node" presStyleLbl="node1" presStyleIdx="2" presStyleCnt="6">
        <dgm:presLayoutVars>
          <dgm:bulletEnabled val="1"/>
        </dgm:presLayoutVars>
      </dgm:prSet>
      <dgm:spPr/>
    </dgm:pt>
    <dgm:pt modelId="{247B9D97-0435-4C6A-8D2D-BAFB66163D22}" type="pres">
      <dgm:prSet presAssocID="{8BE9E78F-01A3-45E3-A55F-2BE7D1BE369B}" presName="sibTrans" presStyleCnt="0"/>
      <dgm:spPr/>
    </dgm:pt>
    <dgm:pt modelId="{C3EE6362-CBC4-4178-8B4C-0BBC1727F47F}" type="pres">
      <dgm:prSet presAssocID="{7C1E16ED-5317-47CC-AAD3-915327E63B6A}" presName="node" presStyleLbl="node1" presStyleIdx="3" presStyleCnt="6">
        <dgm:presLayoutVars>
          <dgm:bulletEnabled val="1"/>
        </dgm:presLayoutVars>
      </dgm:prSet>
      <dgm:spPr/>
    </dgm:pt>
    <dgm:pt modelId="{64B72A2C-DA17-4B38-8C73-21C464FBF0F3}" type="pres">
      <dgm:prSet presAssocID="{572807E2-B6D8-4DCA-9766-E75BB4474249}" presName="sibTrans" presStyleCnt="0"/>
      <dgm:spPr/>
    </dgm:pt>
    <dgm:pt modelId="{0052524D-22EA-4562-B4DB-2B50F706AC9C}" type="pres">
      <dgm:prSet presAssocID="{8F82A3F8-31C4-498E-8CBB-DC92FA305907}" presName="node" presStyleLbl="node1" presStyleIdx="4" presStyleCnt="6">
        <dgm:presLayoutVars>
          <dgm:bulletEnabled val="1"/>
        </dgm:presLayoutVars>
      </dgm:prSet>
      <dgm:spPr/>
    </dgm:pt>
    <dgm:pt modelId="{F0CB6370-218A-4E70-A006-32EE888868C8}" type="pres">
      <dgm:prSet presAssocID="{7222CB75-6954-4BAE-9FBC-EF4943B7A2AB}" presName="sibTrans" presStyleCnt="0"/>
      <dgm:spPr/>
    </dgm:pt>
    <dgm:pt modelId="{D3A42F4E-6205-41F8-AF5F-D5C05964D9E6}" type="pres">
      <dgm:prSet presAssocID="{DA4E7DDC-DB87-4462-872A-31163584878F}" presName="node" presStyleLbl="node1" presStyleIdx="5" presStyleCnt="6" custLinFactNeighborY="109">
        <dgm:presLayoutVars>
          <dgm:bulletEnabled val="1"/>
        </dgm:presLayoutVars>
      </dgm:prSet>
      <dgm:spPr/>
    </dgm:pt>
  </dgm:ptLst>
  <dgm:cxnLst>
    <dgm:cxn modelId="{BE206734-39BA-4831-8B2F-F94AECE99DAB}" srcId="{F70497C0-8CD3-4D01-8807-BA5ABDFE865C}" destId="{FB742C0F-C768-4A29-94F7-9AF97C0249C3}" srcOrd="0" destOrd="0" parTransId="{6BD597C1-B6CF-4371-B02E-1A733457E1C0}" sibTransId="{7131A199-A002-4618-B44A-15F3148CF89C}"/>
    <dgm:cxn modelId="{1BE98856-373F-4B30-B492-1CDC5A5DBD1E}" type="presOf" srcId="{F70497C0-8CD3-4D01-8807-BA5ABDFE865C}" destId="{1CBAC1B7-7421-4695-A753-99E24BCB9849}" srcOrd="0" destOrd="0" presId="urn:microsoft.com/office/officeart/2005/8/layout/default"/>
    <dgm:cxn modelId="{C9BE4F85-960D-43FE-A7F2-F5E2C785DEC2}" srcId="{F70497C0-8CD3-4D01-8807-BA5ABDFE865C}" destId="{7C1E16ED-5317-47CC-AAD3-915327E63B6A}" srcOrd="3" destOrd="0" parTransId="{6016AEF9-15FE-4875-8C74-70494DE4963F}" sibTransId="{572807E2-B6D8-4DCA-9766-E75BB4474249}"/>
    <dgm:cxn modelId="{9C6CF086-97ED-4F06-8C47-7ABDBC7CC2E6}" type="presOf" srcId="{8C09ECAF-05C5-41A0-AF38-645D577D1F7F}" destId="{D7D0AE10-9AE7-41E4-96FB-EC11FF67393F}" srcOrd="0" destOrd="0" presId="urn:microsoft.com/office/officeart/2005/8/layout/default"/>
    <dgm:cxn modelId="{59A20291-7BE7-48F1-B01C-56B6618E8944}" srcId="{F70497C0-8CD3-4D01-8807-BA5ABDFE865C}" destId="{DA4E7DDC-DB87-4462-872A-31163584878F}" srcOrd="5" destOrd="0" parTransId="{951158EC-B7C4-489D-902B-9C56D9995DA0}" sibTransId="{8ED76ACF-1005-4024-9CAF-407CEAA08F89}"/>
    <dgm:cxn modelId="{2A9A6FA4-3EC0-42C0-9350-6559B677A9C8}" type="presOf" srcId="{FB742C0F-C768-4A29-94F7-9AF97C0249C3}" destId="{C1786184-3893-4230-8000-61B5C0488AE0}" srcOrd="0" destOrd="0" presId="urn:microsoft.com/office/officeart/2005/8/layout/default"/>
    <dgm:cxn modelId="{1E22AAAC-C17A-401F-8F2B-057F1F28F1FB}" type="presOf" srcId="{8F82A3F8-31C4-498E-8CBB-DC92FA305907}" destId="{0052524D-22EA-4562-B4DB-2B50F706AC9C}" srcOrd="0" destOrd="0" presId="urn:microsoft.com/office/officeart/2005/8/layout/default"/>
    <dgm:cxn modelId="{833969BB-9C55-4BD7-95F5-4786C17E189C}" type="presOf" srcId="{DA4E7DDC-DB87-4462-872A-31163584878F}" destId="{D3A42F4E-6205-41F8-AF5F-D5C05964D9E6}" srcOrd="0" destOrd="0" presId="urn:microsoft.com/office/officeart/2005/8/layout/default"/>
    <dgm:cxn modelId="{CB3218C5-EDD1-48F7-A084-985072117816}" srcId="{F70497C0-8CD3-4D01-8807-BA5ABDFE865C}" destId="{8F82A3F8-31C4-498E-8CBB-DC92FA305907}" srcOrd="4" destOrd="0" parTransId="{A229E351-46FB-4864-83D6-2C3ADEC98612}" sibTransId="{7222CB75-6954-4BAE-9FBC-EF4943B7A2AB}"/>
    <dgm:cxn modelId="{D40A88E9-034C-4CEB-885B-F5694E44F893}" srcId="{F70497C0-8CD3-4D01-8807-BA5ABDFE865C}" destId="{F4742385-0A87-4750-B7A0-3F2AC3BECEDE}" srcOrd="2" destOrd="0" parTransId="{284F5360-032B-4582-8125-53F2BB64A204}" sibTransId="{8BE9E78F-01A3-45E3-A55F-2BE7D1BE369B}"/>
    <dgm:cxn modelId="{ACE5CAEA-87CC-4D3B-BE55-C8D036624F58}" type="presOf" srcId="{7C1E16ED-5317-47CC-AAD3-915327E63B6A}" destId="{C3EE6362-CBC4-4178-8B4C-0BBC1727F47F}" srcOrd="0" destOrd="0" presId="urn:microsoft.com/office/officeart/2005/8/layout/default"/>
    <dgm:cxn modelId="{A18F4FED-26D8-41DF-A5F4-3ED5942C50E3}" type="presOf" srcId="{F4742385-0A87-4750-B7A0-3F2AC3BECEDE}" destId="{1B5D0C0C-9E15-4237-9039-8FE6541003D9}" srcOrd="0" destOrd="0" presId="urn:microsoft.com/office/officeart/2005/8/layout/default"/>
    <dgm:cxn modelId="{BF78BFF3-7BDA-442D-B006-55E389A8739B}" srcId="{F70497C0-8CD3-4D01-8807-BA5ABDFE865C}" destId="{8C09ECAF-05C5-41A0-AF38-645D577D1F7F}" srcOrd="1" destOrd="0" parTransId="{B39B963B-16AA-4F78-A9AE-AC277EF197AB}" sibTransId="{411E8AEB-D900-421A-B8B1-5E5E53AC0892}"/>
    <dgm:cxn modelId="{4A0F19E7-66EB-40B0-86FD-598910773AA7}" type="presParOf" srcId="{1CBAC1B7-7421-4695-A753-99E24BCB9849}" destId="{C1786184-3893-4230-8000-61B5C0488AE0}" srcOrd="0" destOrd="0" presId="urn:microsoft.com/office/officeart/2005/8/layout/default"/>
    <dgm:cxn modelId="{4299DB7C-248E-4FF7-AF87-4DEE7DBB6DF4}" type="presParOf" srcId="{1CBAC1B7-7421-4695-A753-99E24BCB9849}" destId="{30564616-A986-470C-BCF0-CCCA977AA289}" srcOrd="1" destOrd="0" presId="urn:microsoft.com/office/officeart/2005/8/layout/default"/>
    <dgm:cxn modelId="{9FCA31E9-4837-4BD2-95AF-58EC18B991BE}" type="presParOf" srcId="{1CBAC1B7-7421-4695-A753-99E24BCB9849}" destId="{D7D0AE10-9AE7-41E4-96FB-EC11FF67393F}" srcOrd="2" destOrd="0" presId="urn:microsoft.com/office/officeart/2005/8/layout/default"/>
    <dgm:cxn modelId="{CF2E7588-C3DA-41B7-AFA3-8C43BE58507B}" type="presParOf" srcId="{1CBAC1B7-7421-4695-A753-99E24BCB9849}" destId="{BF866812-BC82-4702-9753-99D12F8452A7}" srcOrd="3" destOrd="0" presId="urn:microsoft.com/office/officeart/2005/8/layout/default"/>
    <dgm:cxn modelId="{D30641DE-844B-47D0-A916-B52F032F74D5}" type="presParOf" srcId="{1CBAC1B7-7421-4695-A753-99E24BCB9849}" destId="{1B5D0C0C-9E15-4237-9039-8FE6541003D9}" srcOrd="4" destOrd="0" presId="urn:microsoft.com/office/officeart/2005/8/layout/default"/>
    <dgm:cxn modelId="{DBA7FB57-CCA9-462A-A24D-087F0B25C439}" type="presParOf" srcId="{1CBAC1B7-7421-4695-A753-99E24BCB9849}" destId="{247B9D97-0435-4C6A-8D2D-BAFB66163D22}" srcOrd="5" destOrd="0" presId="urn:microsoft.com/office/officeart/2005/8/layout/default"/>
    <dgm:cxn modelId="{E3EBB5FD-DEEF-4716-828C-8AC93AB20BC7}" type="presParOf" srcId="{1CBAC1B7-7421-4695-A753-99E24BCB9849}" destId="{C3EE6362-CBC4-4178-8B4C-0BBC1727F47F}" srcOrd="6" destOrd="0" presId="urn:microsoft.com/office/officeart/2005/8/layout/default"/>
    <dgm:cxn modelId="{BBEA01F0-9122-4885-ABA1-F3DA617E4C51}" type="presParOf" srcId="{1CBAC1B7-7421-4695-A753-99E24BCB9849}" destId="{64B72A2C-DA17-4B38-8C73-21C464FBF0F3}" srcOrd="7" destOrd="0" presId="urn:microsoft.com/office/officeart/2005/8/layout/default"/>
    <dgm:cxn modelId="{7240E4BB-2A79-4A95-AFBF-A3F1E957BE9D}" type="presParOf" srcId="{1CBAC1B7-7421-4695-A753-99E24BCB9849}" destId="{0052524D-22EA-4562-B4DB-2B50F706AC9C}" srcOrd="8" destOrd="0" presId="urn:microsoft.com/office/officeart/2005/8/layout/default"/>
    <dgm:cxn modelId="{CEFA6BE2-1F10-4A7D-9621-DA0D669EA60F}" type="presParOf" srcId="{1CBAC1B7-7421-4695-A753-99E24BCB9849}" destId="{F0CB6370-218A-4E70-A006-32EE888868C8}" srcOrd="9" destOrd="0" presId="urn:microsoft.com/office/officeart/2005/8/layout/default"/>
    <dgm:cxn modelId="{F4194F06-1747-4801-967D-73D3F41D15B9}" type="presParOf" srcId="{1CBAC1B7-7421-4695-A753-99E24BCB9849}" destId="{D3A42F4E-6205-41F8-AF5F-D5C05964D9E6}"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6BF50C-7B27-4D51-82FF-B2EFDB477B2B}"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FF73A86-DABB-478D-B5D2-9538FF16E187}">
      <dgm:prSet/>
      <dgm:spPr/>
      <dgm:t>
        <a:bodyPr/>
        <a:lstStyle/>
        <a:p>
          <a:pPr>
            <a:lnSpc>
              <a:spcPct val="100000"/>
            </a:lnSpc>
          </a:pPr>
          <a:r>
            <a:rPr lang="en-US"/>
            <a:t>An Emergency Fund is a resource for unexpected situations.  </a:t>
          </a:r>
        </a:p>
      </dgm:t>
    </dgm:pt>
    <dgm:pt modelId="{106D9B5A-2F88-408C-B453-24F671343915}" type="parTrans" cxnId="{EDC30F19-8D9F-4A6B-8C1F-2F3B3D2B9E00}">
      <dgm:prSet/>
      <dgm:spPr/>
      <dgm:t>
        <a:bodyPr/>
        <a:lstStyle/>
        <a:p>
          <a:endParaRPr lang="en-US"/>
        </a:p>
      </dgm:t>
    </dgm:pt>
    <dgm:pt modelId="{901259F5-F569-4690-B73A-8C110A42D108}" type="sibTrans" cxnId="{EDC30F19-8D9F-4A6B-8C1F-2F3B3D2B9E00}">
      <dgm:prSet/>
      <dgm:spPr/>
      <dgm:t>
        <a:bodyPr/>
        <a:lstStyle/>
        <a:p>
          <a:endParaRPr lang="en-US"/>
        </a:p>
      </dgm:t>
    </dgm:pt>
    <dgm:pt modelId="{191D4C60-3605-4FB8-B922-7DE27C52A4F2}">
      <dgm:prSet/>
      <dgm:spPr/>
      <dgm:t>
        <a:bodyPr/>
        <a:lstStyle/>
        <a:p>
          <a:pPr>
            <a:lnSpc>
              <a:spcPct val="100000"/>
            </a:lnSpc>
          </a:pPr>
          <a:r>
            <a:rPr lang="en-US"/>
            <a:t>It also helps you to avoid creating a debt.</a:t>
          </a:r>
        </a:p>
      </dgm:t>
    </dgm:pt>
    <dgm:pt modelId="{3E715045-89EC-4F01-B937-4AB24B1EF977}" type="parTrans" cxnId="{DC15F742-37B2-4D52-A762-DD73453B474E}">
      <dgm:prSet/>
      <dgm:spPr/>
      <dgm:t>
        <a:bodyPr/>
        <a:lstStyle/>
        <a:p>
          <a:endParaRPr lang="en-US"/>
        </a:p>
      </dgm:t>
    </dgm:pt>
    <dgm:pt modelId="{95EC3240-A59B-4CDE-9DBA-25B092D52634}" type="sibTrans" cxnId="{DC15F742-37B2-4D52-A762-DD73453B474E}">
      <dgm:prSet/>
      <dgm:spPr/>
      <dgm:t>
        <a:bodyPr/>
        <a:lstStyle/>
        <a:p>
          <a:endParaRPr lang="en-US"/>
        </a:p>
      </dgm:t>
    </dgm:pt>
    <dgm:pt modelId="{FEA2A6CB-FAF5-4F06-93CA-9FA49AA1273E}">
      <dgm:prSet/>
      <dgm:spPr/>
      <dgm:t>
        <a:bodyPr/>
        <a:lstStyle/>
        <a:p>
          <a:pPr>
            <a:lnSpc>
              <a:spcPct val="100000"/>
            </a:lnSpc>
          </a:pPr>
          <a:r>
            <a:rPr lang="en-US"/>
            <a:t>In the beginning, you can combine your savings and emergency fund.</a:t>
          </a:r>
        </a:p>
      </dgm:t>
    </dgm:pt>
    <dgm:pt modelId="{763C4434-9EF6-4C07-80F8-3174CB192F27}" type="parTrans" cxnId="{D863DE14-98BE-497D-822E-43F7CF367042}">
      <dgm:prSet/>
      <dgm:spPr/>
      <dgm:t>
        <a:bodyPr/>
        <a:lstStyle/>
        <a:p>
          <a:endParaRPr lang="en-US"/>
        </a:p>
      </dgm:t>
    </dgm:pt>
    <dgm:pt modelId="{B0A4873A-04DE-4220-9371-BB377F559B2E}" type="sibTrans" cxnId="{D863DE14-98BE-497D-822E-43F7CF367042}">
      <dgm:prSet/>
      <dgm:spPr/>
      <dgm:t>
        <a:bodyPr/>
        <a:lstStyle/>
        <a:p>
          <a:endParaRPr lang="en-US"/>
        </a:p>
      </dgm:t>
    </dgm:pt>
    <dgm:pt modelId="{67EC3848-249C-4B82-8DDD-BB2F6577B87A}" type="pres">
      <dgm:prSet presAssocID="{856BF50C-7B27-4D51-82FF-B2EFDB477B2B}" presName="root" presStyleCnt="0">
        <dgm:presLayoutVars>
          <dgm:dir/>
          <dgm:resizeHandles val="exact"/>
        </dgm:presLayoutVars>
      </dgm:prSet>
      <dgm:spPr/>
    </dgm:pt>
    <dgm:pt modelId="{1F5B8B46-CFCD-4D64-B7EC-3E8FAF98B612}" type="pres">
      <dgm:prSet presAssocID="{3FF73A86-DABB-478D-B5D2-9538FF16E187}" presName="compNode" presStyleCnt="0"/>
      <dgm:spPr/>
    </dgm:pt>
    <dgm:pt modelId="{D6E21611-79C4-4CD0-87D2-A3E933FE46AA}" type="pres">
      <dgm:prSet presAssocID="{3FF73A86-DABB-478D-B5D2-9538FF16E187}" presName="bgRect" presStyleLbl="bgShp" presStyleIdx="0" presStyleCnt="3"/>
      <dgm:spPr/>
    </dgm:pt>
    <dgm:pt modelId="{22F83090-F7BB-454D-808E-571EF69BA8CE}" type="pres">
      <dgm:prSet presAssocID="{3FF73A86-DABB-478D-B5D2-9538FF16E18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lippery"/>
        </a:ext>
      </dgm:extLst>
    </dgm:pt>
    <dgm:pt modelId="{D3D9A340-FD67-43B8-AFE5-4E71DE9DF2D3}" type="pres">
      <dgm:prSet presAssocID="{3FF73A86-DABB-478D-B5D2-9538FF16E187}" presName="spaceRect" presStyleCnt="0"/>
      <dgm:spPr/>
    </dgm:pt>
    <dgm:pt modelId="{9D130DBB-140F-4D2D-BF29-E2217BB15143}" type="pres">
      <dgm:prSet presAssocID="{3FF73A86-DABB-478D-B5D2-9538FF16E187}" presName="parTx" presStyleLbl="revTx" presStyleIdx="0" presStyleCnt="3">
        <dgm:presLayoutVars>
          <dgm:chMax val="0"/>
          <dgm:chPref val="0"/>
        </dgm:presLayoutVars>
      </dgm:prSet>
      <dgm:spPr/>
    </dgm:pt>
    <dgm:pt modelId="{AC754588-BE17-4DC6-B252-814F2465E930}" type="pres">
      <dgm:prSet presAssocID="{901259F5-F569-4690-B73A-8C110A42D108}" presName="sibTrans" presStyleCnt="0"/>
      <dgm:spPr/>
    </dgm:pt>
    <dgm:pt modelId="{F1981DCC-3357-4DB6-9F2D-D9B50CAC12B7}" type="pres">
      <dgm:prSet presAssocID="{191D4C60-3605-4FB8-B922-7DE27C52A4F2}" presName="compNode" presStyleCnt="0"/>
      <dgm:spPr/>
    </dgm:pt>
    <dgm:pt modelId="{5C402A9E-B8FD-4FB2-98D8-D57FA66475DD}" type="pres">
      <dgm:prSet presAssocID="{191D4C60-3605-4FB8-B922-7DE27C52A4F2}" presName="bgRect" presStyleLbl="bgShp" presStyleIdx="1" presStyleCnt="3"/>
      <dgm:spPr/>
    </dgm:pt>
    <dgm:pt modelId="{3A7180DB-8431-4617-9770-E3F2BDAE7670}" type="pres">
      <dgm:prSet presAssocID="{191D4C60-3605-4FB8-B922-7DE27C52A4F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acher"/>
        </a:ext>
      </dgm:extLst>
    </dgm:pt>
    <dgm:pt modelId="{64A14446-9239-4564-9518-71A5C6EF68B6}" type="pres">
      <dgm:prSet presAssocID="{191D4C60-3605-4FB8-B922-7DE27C52A4F2}" presName="spaceRect" presStyleCnt="0"/>
      <dgm:spPr/>
    </dgm:pt>
    <dgm:pt modelId="{BE2DCDDB-3927-4987-BFC6-BD17BE784AA4}" type="pres">
      <dgm:prSet presAssocID="{191D4C60-3605-4FB8-B922-7DE27C52A4F2}" presName="parTx" presStyleLbl="revTx" presStyleIdx="1" presStyleCnt="3">
        <dgm:presLayoutVars>
          <dgm:chMax val="0"/>
          <dgm:chPref val="0"/>
        </dgm:presLayoutVars>
      </dgm:prSet>
      <dgm:spPr/>
    </dgm:pt>
    <dgm:pt modelId="{EA6D6C51-B39D-46DD-997F-B37BA2338469}" type="pres">
      <dgm:prSet presAssocID="{95EC3240-A59B-4CDE-9DBA-25B092D52634}" presName="sibTrans" presStyleCnt="0"/>
      <dgm:spPr/>
    </dgm:pt>
    <dgm:pt modelId="{B88BD058-56E7-4118-9D15-17AA9B54BC80}" type="pres">
      <dgm:prSet presAssocID="{FEA2A6CB-FAF5-4F06-93CA-9FA49AA1273E}" presName="compNode" presStyleCnt="0"/>
      <dgm:spPr/>
    </dgm:pt>
    <dgm:pt modelId="{5469B4AC-E5A8-45D5-9398-9B1DC73035EF}" type="pres">
      <dgm:prSet presAssocID="{FEA2A6CB-FAF5-4F06-93CA-9FA49AA1273E}" presName="bgRect" presStyleLbl="bgShp" presStyleIdx="2" presStyleCnt="3"/>
      <dgm:spPr/>
    </dgm:pt>
    <dgm:pt modelId="{892948DB-E462-44D0-A9EA-FEBDF90E1BDB}" type="pres">
      <dgm:prSet presAssocID="{FEA2A6CB-FAF5-4F06-93CA-9FA49AA1273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irplane"/>
        </a:ext>
      </dgm:extLst>
    </dgm:pt>
    <dgm:pt modelId="{00F9955A-A924-4A55-9CEC-CA05AD085A7E}" type="pres">
      <dgm:prSet presAssocID="{FEA2A6CB-FAF5-4F06-93CA-9FA49AA1273E}" presName="spaceRect" presStyleCnt="0"/>
      <dgm:spPr/>
    </dgm:pt>
    <dgm:pt modelId="{7FC521F4-C7BC-4CB4-92D4-C8F6E8BA39F9}" type="pres">
      <dgm:prSet presAssocID="{FEA2A6CB-FAF5-4F06-93CA-9FA49AA1273E}" presName="parTx" presStyleLbl="revTx" presStyleIdx="2" presStyleCnt="3">
        <dgm:presLayoutVars>
          <dgm:chMax val="0"/>
          <dgm:chPref val="0"/>
        </dgm:presLayoutVars>
      </dgm:prSet>
      <dgm:spPr/>
    </dgm:pt>
  </dgm:ptLst>
  <dgm:cxnLst>
    <dgm:cxn modelId="{D863DE14-98BE-497D-822E-43F7CF367042}" srcId="{856BF50C-7B27-4D51-82FF-B2EFDB477B2B}" destId="{FEA2A6CB-FAF5-4F06-93CA-9FA49AA1273E}" srcOrd="2" destOrd="0" parTransId="{763C4434-9EF6-4C07-80F8-3174CB192F27}" sibTransId="{B0A4873A-04DE-4220-9371-BB377F559B2E}"/>
    <dgm:cxn modelId="{EDC30F19-8D9F-4A6B-8C1F-2F3B3D2B9E00}" srcId="{856BF50C-7B27-4D51-82FF-B2EFDB477B2B}" destId="{3FF73A86-DABB-478D-B5D2-9538FF16E187}" srcOrd="0" destOrd="0" parTransId="{106D9B5A-2F88-408C-B453-24F671343915}" sibTransId="{901259F5-F569-4690-B73A-8C110A42D108}"/>
    <dgm:cxn modelId="{F7C2B329-1C74-4CD2-9DC9-BABA5784E8E8}" type="presOf" srcId="{856BF50C-7B27-4D51-82FF-B2EFDB477B2B}" destId="{67EC3848-249C-4B82-8DDD-BB2F6577B87A}" srcOrd="0" destOrd="0" presId="urn:microsoft.com/office/officeart/2018/2/layout/IconVerticalSolidList"/>
    <dgm:cxn modelId="{DC15F742-37B2-4D52-A762-DD73453B474E}" srcId="{856BF50C-7B27-4D51-82FF-B2EFDB477B2B}" destId="{191D4C60-3605-4FB8-B922-7DE27C52A4F2}" srcOrd="1" destOrd="0" parTransId="{3E715045-89EC-4F01-B937-4AB24B1EF977}" sibTransId="{95EC3240-A59B-4CDE-9DBA-25B092D52634}"/>
    <dgm:cxn modelId="{A032F867-DFFA-48AD-A888-B0AB86BAAFA4}" type="presOf" srcId="{FEA2A6CB-FAF5-4F06-93CA-9FA49AA1273E}" destId="{7FC521F4-C7BC-4CB4-92D4-C8F6E8BA39F9}" srcOrd="0" destOrd="0" presId="urn:microsoft.com/office/officeart/2018/2/layout/IconVerticalSolidList"/>
    <dgm:cxn modelId="{8CEBC692-0F7E-406D-9265-DC0FC9786986}" type="presOf" srcId="{3FF73A86-DABB-478D-B5D2-9538FF16E187}" destId="{9D130DBB-140F-4D2D-BF29-E2217BB15143}" srcOrd="0" destOrd="0" presId="urn:microsoft.com/office/officeart/2018/2/layout/IconVerticalSolidList"/>
    <dgm:cxn modelId="{36611296-DB14-4671-8914-25E718E3E8C2}" type="presOf" srcId="{191D4C60-3605-4FB8-B922-7DE27C52A4F2}" destId="{BE2DCDDB-3927-4987-BFC6-BD17BE784AA4}" srcOrd="0" destOrd="0" presId="urn:microsoft.com/office/officeart/2018/2/layout/IconVerticalSolidList"/>
    <dgm:cxn modelId="{2962FA19-692D-4DB7-8A50-D67E8BB87DC6}" type="presParOf" srcId="{67EC3848-249C-4B82-8DDD-BB2F6577B87A}" destId="{1F5B8B46-CFCD-4D64-B7EC-3E8FAF98B612}" srcOrd="0" destOrd="0" presId="urn:microsoft.com/office/officeart/2018/2/layout/IconVerticalSolidList"/>
    <dgm:cxn modelId="{7CF6C44F-27BD-4582-98AC-076167D69C13}" type="presParOf" srcId="{1F5B8B46-CFCD-4D64-B7EC-3E8FAF98B612}" destId="{D6E21611-79C4-4CD0-87D2-A3E933FE46AA}" srcOrd="0" destOrd="0" presId="urn:microsoft.com/office/officeart/2018/2/layout/IconVerticalSolidList"/>
    <dgm:cxn modelId="{6A30CD09-9CE3-45D4-B84B-3B7946011B12}" type="presParOf" srcId="{1F5B8B46-CFCD-4D64-B7EC-3E8FAF98B612}" destId="{22F83090-F7BB-454D-808E-571EF69BA8CE}" srcOrd="1" destOrd="0" presId="urn:microsoft.com/office/officeart/2018/2/layout/IconVerticalSolidList"/>
    <dgm:cxn modelId="{7B81438F-3D21-4FB7-8097-6BED8FEDA1E9}" type="presParOf" srcId="{1F5B8B46-CFCD-4D64-B7EC-3E8FAF98B612}" destId="{D3D9A340-FD67-43B8-AFE5-4E71DE9DF2D3}" srcOrd="2" destOrd="0" presId="urn:microsoft.com/office/officeart/2018/2/layout/IconVerticalSolidList"/>
    <dgm:cxn modelId="{FACCF333-6685-4241-A2EB-8279E5EDDB7B}" type="presParOf" srcId="{1F5B8B46-CFCD-4D64-B7EC-3E8FAF98B612}" destId="{9D130DBB-140F-4D2D-BF29-E2217BB15143}" srcOrd="3" destOrd="0" presId="urn:microsoft.com/office/officeart/2018/2/layout/IconVerticalSolidList"/>
    <dgm:cxn modelId="{4F3A2566-A9DE-4A28-90CD-5C88C1B3F1C6}" type="presParOf" srcId="{67EC3848-249C-4B82-8DDD-BB2F6577B87A}" destId="{AC754588-BE17-4DC6-B252-814F2465E930}" srcOrd="1" destOrd="0" presId="urn:microsoft.com/office/officeart/2018/2/layout/IconVerticalSolidList"/>
    <dgm:cxn modelId="{AFA32EC0-C179-44F6-A465-1560B3D7D8B0}" type="presParOf" srcId="{67EC3848-249C-4B82-8DDD-BB2F6577B87A}" destId="{F1981DCC-3357-4DB6-9F2D-D9B50CAC12B7}" srcOrd="2" destOrd="0" presId="urn:microsoft.com/office/officeart/2018/2/layout/IconVerticalSolidList"/>
    <dgm:cxn modelId="{8CC8AF85-CD53-4D75-B762-C8C988FB24E8}" type="presParOf" srcId="{F1981DCC-3357-4DB6-9F2D-D9B50CAC12B7}" destId="{5C402A9E-B8FD-4FB2-98D8-D57FA66475DD}" srcOrd="0" destOrd="0" presId="urn:microsoft.com/office/officeart/2018/2/layout/IconVerticalSolidList"/>
    <dgm:cxn modelId="{D2107B7D-A203-4C9B-9FE2-6A947629F2B8}" type="presParOf" srcId="{F1981DCC-3357-4DB6-9F2D-D9B50CAC12B7}" destId="{3A7180DB-8431-4617-9770-E3F2BDAE7670}" srcOrd="1" destOrd="0" presId="urn:microsoft.com/office/officeart/2018/2/layout/IconVerticalSolidList"/>
    <dgm:cxn modelId="{FDA7A93F-EB68-49DE-90A7-4E5C9A4D7EEF}" type="presParOf" srcId="{F1981DCC-3357-4DB6-9F2D-D9B50CAC12B7}" destId="{64A14446-9239-4564-9518-71A5C6EF68B6}" srcOrd="2" destOrd="0" presId="urn:microsoft.com/office/officeart/2018/2/layout/IconVerticalSolidList"/>
    <dgm:cxn modelId="{BFCF306C-F3DD-4255-8F7B-006FE501D71A}" type="presParOf" srcId="{F1981DCC-3357-4DB6-9F2D-D9B50CAC12B7}" destId="{BE2DCDDB-3927-4987-BFC6-BD17BE784AA4}" srcOrd="3" destOrd="0" presId="urn:microsoft.com/office/officeart/2018/2/layout/IconVerticalSolidList"/>
    <dgm:cxn modelId="{5A008F08-2DF2-4008-81B6-C57F8510D5F5}" type="presParOf" srcId="{67EC3848-249C-4B82-8DDD-BB2F6577B87A}" destId="{EA6D6C51-B39D-46DD-997F-B37BA2338469}" srcOrd="3" destOrd="0" presId="urn:microsoft.com/office/officeart/2018/2/layout/IconVerticalSolidList"/>
    <dgm:cxn modelId="{306B45CC-532E-491A-B73D-CD91E0A0D492}" type="presParOf" srcId="{67EC3848-249C-4B82-8DDD-BB2F6577B87A}" destId="{B88BD058-56E7-4118-9D15-17AA9B54BC80}" srcOrd="4" destOrd="0" presId="urn:microsoft.com/office/officeart/2018/2/layout/IconVerticalSolidList"/>
    <dgm:cxn modelId="{BA2C7D17-38DA-46DA-9E99-09BB803FE2A6}" type="presParOf" srcId="{B88BD058-56E7-4118-9D15-17AA9B54BC80}" destId="{5469B4AC-E5A8-45D5-9398-9B1DC73035EF}" srcOrd="0" destOrd="0" presId="urn:microsoft.com/office/officeart/2018/2/layout/IconVerticalSolidList"/>
    <dgm:cxn modelId="{99E2ACCD-AF2A-4EBC-9CE2-AC9B1E7FB758}" type="presParOf" srcId="{B88BD058-56E7-4118-9D15-17AA9B54BC80}" destId="{892948DB-E462-44D0-A9EA-FEBDF90E1BDB}" srcOrd="1" destOrd="0" presId="urn:microsoft.com/office/officeart/2018/2/layout/IconVerticalSolidList"/>
    <dgm:cxn modelId="{D288EFE9-790D-42D3-9713-867439047E71}" type="presParOf" srcId="{B88BD058-56E7-4118-9D15-17AA9B54BC80}" destId="{00F9955A-A924-4A55-9CEC-CA05AD085A7E}" srcOrd="2" destOrd="0" presId="urn:microsoft.com/office/officeart/2018/2/layout/IconVerticalSolidList"/>
    <dgm:cxn modelId="{9B749CCC-B5F2-4E74-B7CC-F12A1B250450}" type="presParOf" srcId="{B88BD058-56E7-4118-9D15-17AA9B54BC80}" destId="{7FC521F4-C7BC-4CB4-92D4-C8F6E8BA39F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B836D5-775A-4437-A0D2-92C5D3D893B8}"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E10DDB5F-CC5A-43D3-9CDA-1E243A96F8C2}">
      <dgm:prSet/>
      <dgm:spPr/>
      <dgm:t>
        <a:bodyPr/>
        <a:lstStyle/>
        <a:p>
          <a:r>
            <a:rPr lang="en-US"/>
            <a:t>The number one rule is </a:t>
          </a:r>
          <a:r>
            <a:rPr lang="en-US" u="sng"/>
            <a:t>avoid</a:t>
          </a:r>
          <a:r>
            <a:rPr lang="en-US"/>
            <a:t> debt when possible.</a:t>
          </a:r>
        </a:p>
      </dgm:t>
    </dgm:pt>
    <dgm:pt modelId="{FDABCE2A-0A39-44A6-90F1-D8CF38DA54F5}" type="parTrans" cxnId="{9FC6A0D3-3037-45CD-AD32-518C3E715078}">
      <dgm:prSet/>
      <dgm:spPr/>
      <dgm:t>
        <a:bodyPr/>
        <a:lstStyle/>
        <a:p>
          <a:endParaRPr lang="en-US"/>
        </a:p>
      </dgm:t>
    </dgm:pt>
    <dgm:pt modelId="{391B4A1A-66E7-41AB-9D92-4075CF324649}" type="sibTrans" cxnId="{9FC6A0D3-3037-45CD-AD32-518C3E715078}">
      <dgm:prSet/>
      <dgm:spPr/>
      <dgm:t>
        <a:bodyPr/>
        <a:lstStyle/>
        <a:p>
          <a:endParaRPr lang="en-US"/>
        </a:p>
      </dgm:t>
    </dgm:pt>
    <dgm:pt modelId="{89C73202-FEDA-4178-90CF-5822DAB576CF}">
      <dgm:prSet/>
      <dgm:spPr/>
      <dgm:t>
        <a:bodyPr/>
        <a:lstStyle/>
        <a:p>
          <a:r>
            <a:rPr lang="en-US"/>
            <a:t>Keep a minimum number of credit cards.</a:t>
          </a:r>
        </a:p>
      </dgm:t>
    </dgm:pt>
    <dgm:pt modelId="{6951359B-DF37-4B59-9B71-6EAA1113EF91}" type="parTrans" cxnId="{920F9051-1F25-4795-8DCC-25EC28B2A221}">
      <dgm:prSet/>
      <dgm:spPr/>
      <dgm:t>
        <a:bodyPr/>
        <a:lstStyle/>
        <a:p>
          <a:endParaRPr lang="en-US"/>
        </a:p>
      </dgm:t>
    </dgm:pt>
    <dgm:pt modelId="{CA06C56E-5287-4BF7-8FDE-2E04E696458F}" type="sibTrans" cxnId="{920F9051-1F25-4795-8DCC-25EC28B2A221}">
      <dgm:prSet/>
      <dgm:spPr/>
      <dgm:t>
        <a:bodyPr/>
        <a:lstStyle/>
        <a:p>
          <a:endParaRPr lang="en-US"/>
        </a:p>
      </dgm:t>
    </dgm:pt>
    <dgm:pt modelId="{FC1C7653-9FA2-4AD3-B5BB-ED74B136D34C}">
      <dgm:prSet/>
      <dgm:spPr/>
      <dgm:t>
        <a:bodyPr/>
        <a:lstStyle/>
        <a:p>
          <a:r>
            <a:rPr lang="en-US"/>
            <a:t>Important to pay bills on-time.</a:t>
          </a:r>
        </a:p>
      </dgm:t>
    </dgm:pt>
    <dgm:pt modelId="{DB1CD001-04E6-466C-8BFB-B0EAB3FE6F68}" type="parTrans" cxnId="{A960B07C-F13B-4E94-AE19-AD9BC12E2DF8}">
      <dgm:prSet/>
      <dgm:spPr/>
      <dgm:t>
        <a:bodyPr/>
        <a:lstStyle/>
        <a:p>
          <a:endParaRPr lang="en-US"/>
        </a:p>
      </dgm:t>
    </dgm:pt>
    <dgm:pt modelId="{853A7E3C-BD7E-444C-A039-C25ADCBFFA0C}" type="sibTrans" cxnId="{A960B07C-F13B-4E94-AE19-AD9BC12E2DF8}">
      <dgm:prSet/>
      <dgm:spPr/>
      <dgm:t>
        <a:bodyPr/>
        <a:lstStyle/>
        <a:p>
          <a:endParaRPr lang="en-US"/>
        </a:p>
      </dgm:t>
    </dgm:pt>
    <dgm:pt modelId="{41BD84EE-D1C5-4AB8-A012-AF2083A80747}">
      <dgm:prSet/>
      <dgm:spPr/>
      <dgm:t>
        <a:bodyPr/>
        <a:lstStyle/>
        <a:p>
          <a:r>
            <a:rPr lang="en-US"/>
            <a:t>Monitor your Credit Score.</a:t>
          </a:r>
        </a:p>
      </dgm:t>
    </dgm:pt>
    <dgm:pt modelId="{7333C192-9A10-4BF3-8B72-F6ADFCE71D8B}" type="parTrans" cxnId="{941A404F-D122-4537-B695-CCE64105673B}">
      <dgm:prSet/>
      <dgm:spPr/>
      <dgm:t>
        <a:bodyPr/>
        <a:lstStyle/>
        <a:p>
          <a:endParaRPr lang="en-US"/>
        </a:p>
      </dgm:t>
    </dgm:pt>
    <dgm:pt modelId="{5380B15D-8BB6-4D12-B3F8-51B8A0A93320}" type="sibTrans" cxnId="{941A404F-D122-4537-B695-CCE64105673B}">
      <dgm:prSet/>
      <dgm:spPr/>
      <dgm:t>
        <a:bodyPr/>
        <a:lstStyle/>
        <a:p>
          <a:endParaRPr lang="en-US"/>
        </a:p>
      </dgm:t>
    </dgm:pt>
    <dgm:pt modelId="{3BF75A65-57B5-4559-BD57-6DEEB8044042}">
      <dgm:prSet/>
      <dgm:spPr/>
      <dgm:t>
        <a:bodyPr/>
        <a:lstStyle/>
        <a:p>
          <a:r>
            <a:rPr lang="en-US" dirty="0"/>
            <a:t>Excessive debt is a burden and causes stress.</a:t>
          </a:r>
        </a:p>
      </dgm:t>
    </dgm:pt>
    <dgm:pt modelId="{54CD923F-2444-4FFB-8244-E892F0BBD8EE}" type="parTrans" cxnId="{ACFEC6F0-A454-42F0-88D2-C2D1E2CE8DE9}">
      <dgm:prSet/>
      <dgm:spPr/>
      <dgm:t>
        <a:bodyPr/>
        <a:lstStyle/>
        <a:p>
          <a:endParaRPr lang="en-US"/>
        </a:p>
      </dgm:t>
    </dgm:pt>
    <dgm:pt modelId="{AEFEA641-182E-4B0A-964E-252947D7AB42}" type="sibTrans" cxnId="{ACFEC6F0-A454-42F0-88D2-C2D1E2CE8DE9}">
      <dgm:prSet/>
      <dgm:spPr/>
      <dgm:t>
        <a:bodyPr/>
        <a:lstStyle/>
        <a:p>
          <a:endParaRPr lang="en-US"/>
        </a:p>
      </dgm:t>
    </dgm:pt>
    <dgm:pt modelId="{03805187-EF03-4B4D-8C5F-E3D81A1512E1}" type="pres">
      <dgm:prSet presAssocID="{B7B836D5-775A-4437-A0D2-92C5D3D893B8}" presName="root" presStyleCnt="0">
        <dgm:presLayoutVars>
          <dgm:dir/>
          <dgm:resizeHandles val="exact"/>
        </dgm:presLayoutVars>
      </dgm:prSet>
      <dgm:spPr/>
    </dgm:pt>
    <dgm:pt modelId="{CB637FDF-03BF-44D9-A569-F22FD06C51E0}" type="pres">
      <dgm:prSet presAssocID="{E10DDB5F-CC5A-43D3-9CDA-1E243A96F8C2}" presName="compNode" presStyleCnt="0"/>
      <dgm:spPr/>
    </dgm:pt>
    <dgm:pt modelId="{83107DCA-2EF2-4C1D-B98D-9193F4030518}" type="pres">
      <dgm:prSet presAssocID="{E10DDB5F-CC5A-43D3-9CDA-1E243A96F8C2}" presName="bgRect" presStyleLbl="bgShp" presStyleIdx="0" presStyleCnt="5"/>
      <dgm:spPr/>
    </dgm:pt>
    <dgm:pt modelId="{17EC3E4C-5B40-4BAF-A7C6-45D050ED26AD}" type="pres">
      <dgm:prSet presAssocID="{E10DDB5F-CC5A-43D3-9CDA-1E243A96F8C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ose"/>
        </a:ext>
      </dgm:extLst>
    </dgm:pt>
    <dgm:pt modelId="{D754F93E-4299-440D-B003-80E7E47453F3}" type="pres">
      <dgm:prSet presAssocID="{E10DDB5F-CC5A-43D3-9CDA-1E243A96F8C2}" presName="spaceRect" presStyleCnt="0"/>
      <dgm:spPr/>
    </dgm:pt>
    <dgm:pt modelId="{298462DC-FC1F-414D-BF5B-DC8E59E4FA77}" type="pres">
      <dgm:prSet presAssocID="{E10DDB5F-CC5A-43D3-9CDA-1E243A96F8C2}" presName="parTx" presStyleLbl="revTx" presStyleIdx="0" presStyleCnt="5">
        <dgm:presLayoutVars>
          <dgm:chMax val="0"/>
          <dgm:chPref val="0"/>
        </dgm:presLayoutVars>
      </dgm:prSet>
      <dgm:spPr/>
    </dgm:pt>
    <dgm:pt modelId="{FB4D249C-B98A-49AD-AC0B-C6E9AA10D985}" type="pres">
      <dgm:prSet presAssocID="{391B4A1A-66E7-41AB-9D92-4075CF324649}" presName="sibTrans" presStyleCnt="0"/>
      <dgm:spPr/>
    </dgm:pt>
    <dgm:pt modelId="{7EDC8872-420C-4933-9572-4B53A44EBC7F}" type="pres">
      <dgm:prSet presAssocID="{89C73202-FEDA-4178-90CF-5822DAB576CF}" presName="compNode" presStyleCnt="0"/>
      <dgm:spPr/>
    </dgm:pt>
    <dgm:pt modelId="{0ED9B948-D50C-4FDE-AE6C-B06240E16E3B}" type="pres">
      <dgm:prSet presAssocID="{89C73202-FEDA-4178-90CF-5822DAB576CF}" presName="bgRect" presStyleLbl="bgShp" presStyleIdx="1" presStyleCnt="5"/>
      <dgm:spPr/>
    </dgm:pt>
    <dgm:pt modelId="{B9CF85C3-8063-4226-88D9-3FD7D69F9848}" type="pres">
      <dgm:prSet presAssocID="{89C73202-FEDA-4178-90CF-5822DAB576C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list"/>
        </a:ext>
      </dgm:extLst>
    </dgm:pt>
    <dgm:pt modelId="{43AD1C80-98D2-4A19-9122-5DD3823C5B03}" type="pres">
      <dgm:prSet presAssocID="{89C73202-FEDA-4178-90CF-5822DAB576CF}" presName="spaceRect" presStyleCnt="0"/>
      <dgm:spPr/>
    </dgm:pt>
    <dgm:pt modelId="{5DBE162D-DA58-47F1-97E3-C4CC051B36E0}" type="pres">
      <dgm:prSet presAssocID="{89C73202-FEDA-4178-90CF-5822DAB576CF}" presName="parTx" presStyleLbl="revTx" presStyleIdx="1" presStyleCnt="5">
        <dgm:presLayoutVars>
          <dgm:chMax val="0"/>
          <dgm:chPref val="0"/>
        </dgm:presLayoutVars>
      </dgm:prSet>
      <dgm:spPr/>
    </dgm:pt>
    <dgm:pt modelId="{13595937-8E43-4C4A-AE4D-2ACBE92168E3}" type="pres">
      <dgm:prSet presAssocID="{CA06C56E-5287-4BF7-8FDE-2E04E696458F}" presName="sibTrans" presStyleCnt="0"/>
      <dgm:spPr/>
    </dgm:pt>
    <dgm:pt modelId="{1D81E687-006B-4538-A3D5-7121DB7567D4}" type="pres">
      <dgm:prSet presAssocID="{FC1C7653-9FA2-4AD3-B5BB-ED74B136D34C}" presName="compNode" presStyleCnt="0"/>
      <dgm:spPr/>
    </dgm:pt>
    <dgm:pt modelId="{AF472BFD-36E4-48F6-B328-BE8BA17EB036}" type="pres">
      <dgm:prSet presAssocID="{FC1C7653-9FA2-4AD3-B5BB-ED74B136D34C}" presName="bgRect" presStyleLbl="bgShp" presStyleIdx="2" presStyleCnt="5"/>
      <dgm:spPr/>
    </dgm:pt>
    <dgm:pt modelId="{C53A39AA-7622-4E92-912B-7FB66571EC5A}" type="pres">
      <dgm:prSet presAssocID="{FC1C7653-9FA2-4AD3-B5BB-ED74B136D34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ins"/>
        </a:ext>
      </dgm:extLst>
    </dgm:pt>
    <dgm:pt modelId="{9C4C28BB-6000-4FDE-A009-0525C92D094A}" type="pres">
      <dgm:prSet presAssocID="{FC1C7653-9FA2-4AD3-B5BB-ED74B136D34C}" presName="spaceRect" presStyleCnt="0"/>
      <dgm:spPr/>
    </dgm:pt>
    <dgm:pt modelId="{53EB5D65-951F-43CF-9BD8-1852C9C5D103}" type="pres">
      <dgm:prSet presAssocID="{FC1C7653-9FA2-4AD3-B5BB-ED74B136D34C}" presName="parTx" presStyleLbl="revTx" presStyleIdx="2" presStyleCnt="5">
        <dgm:presLayoutVars>
          <dgm:chMax val="0"/>
          <dgm:chPref val="0"/>
        </dgm:presLayoutVars>
      </dgm:prSet>
      <dgm:spPr/>
    </dgm:pt>
    <dgm:pt modelId="{E4F3343C-F451-48F4-A8A3-C4FE024375C2}" type="pres">
      <dgm:prSet presAssocID="{853A7E3C-BD7E-444C-A039-C25ADCBFFA0C}" presName="sibTrans" presStyleCnt="0"/>
      <dgm:spPr/>
    </dgm:pt>
    <dgm:pt modelId="{35475198-75D2-4867-AB37-A94F71DC95E0}" type="pres">
      <dgm:prSet presAssocID="{41BD84EE-D1C5-4AB8-A012-AF2083A80747}" presName="compNode" presStyleCnt="0"/>
      <dgm:spPr/>
    </dgm:pt>
    <dgm:pt modelId="{44A7302D-0AF4-440A-8963-605EB5C0BDD5}" type="pres">
      <dgm:prSet presAssocID="{41BD84EE-D1C5-4AB8-A012-AF2083A80747}" presName="bgRect" presStyleLbl="bgShp" presStyleIdx="3" presStyleCnt="5"/>
      <dgm:spPr/>
    </dgm:pt>
    <dgm:pt modelId="{B780114F-2F13-4E84-8E62-9773B318A341}" type="pres">
      <dgm:prSet presAssocID="{41BD84EE-D1C5-4AB8-A012-AF2083A80747}"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uge"/>
        </a:ext>
      </dgm:extLst>
    </dgm:pt>
    <dgm:pt modelId="{C63C5F7C-DB50-4C59-A19E-AA721160F883}" type="pres">
      <dgm:prSet presAssocID="{41BD84EE-D1C5-4AB8-A012-AF2083A80747}" presName="spaceRect" presStyleCnt="0"/>
      <dgm:spPr/>
    </dgm:pt>
    <dgm:pt modelId="{A2CD9544-6864-43F7-8115-06C60C89C36E}" type="pres">
      <dgm:prSet presAssocID="{41BD84EE-D1C5-4AB8-A012-AF2083A80747}" presName="parTx" presStyleLbl="revTx" presStyleIdx="3" presStyleCnt="5">
        <dgm:presLayoutVars>
          <dgm:chMax val="0"/>
          <dgm:chPref val="0"/>
        </dgm:presLayoutVars>
      </dgm:prSet>
      <dgm:spPr/>
    </dgm:pt>
    <dgm:pt modelId="{4BAE3BB6-FFC9-4D4D-BDDB-749FC4457D91}" type="pres">
      <dgm:prSet presAssocID="{5380B15D-8BB6-4D12-B3F8-51B8A0A93320}" presName="sibTrans" presStyleCnt="0"/>
      <dgm:spPr/>
    </dgm:pt>
    <dgm:pt modelId="{4C93C3F3-A69D-4F6A-A002-672FCCAD60A3}" type="pres">
      <dgm:prSet presAssocID="{3BF75A65-57B5-4559-BD57-6DEEB8044042}" presName="compNode" presStyleCnt="0"/>
      <dgm:spPr/>
    </dgm:pt>
    <dgm:pt modelId="{347E9319-A89A-4BC4-AC96-D8710D852FD4}" type="pres">
      <dgm:prSet presAssocID="{3BF75A65-57B5-4559-BD57-6DEEB8044042}" presName="bgRect" presStyleLbl="bgShp" presStyleIdx="4" presStyleCnt="5"/>
      <dgm:spPr/>
    </dgm:pt>
    <dgm:pt modelId="{ADF5CAC8-FE44-4209-80F0-1E97370D0FCF}" type="pres">
      <dgm:prSet presAssocID="{3BF75A65-57B5-4559-BD57-6DEEB8044042}"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cales of Justice"/>
        </a:ext>
      </dgm:extLst>
    </dgm:pt>
    <dgm:pt modelId="{11F21A20-DF91-448A-A5F2-029D28570639}" type="pres">
      <dgm:prSet presAssocID="{3BF75A65-57B5-4559-BD57-6DEEB8044042}" presName="spaceRect" presStyleCnt="0"/>
      <dgm:spPr/>
    </dgm:pt>
    <dgm:pt modelId="{2F48C6DD-B800-485A-BA8F-4243ED43EBC0}" type="pres">
      <dgm:prSet presAssocID="{3BF75A65-57B5-4559-BD57-6DEEB8044042}" presName="parTx" presStyleLbl="revTx" presStyleIdx="4" presStyleCnt="5">
        <dgm:presLayoutVars>
          <dgm:chMax val="0"/>
          <dgm:chPref val="0"/>
        </dgm:presLayoutVars>
      </dgm:prSet>
      <dgm:spPr/>
    </dgm:pt>
  </dgm:ptLst>
  <dgm:cxnLst>
    <dgm:cxn modelId="{4FBA734E-65CA-46AA-BF7E-5604F57F2A3E}" type="presOf" srcId="{FC1C7653-9FA2-4AD3-B5BB-ED74B136D34C}" destId="{53EB5D65-951F-43CF-9BD8-1852C9C5D103}" srcOrd="0" destOrd="0" presId="urn:microsoft.com/office/officeart/2018/2/layout/IconVerticalSolidList"/>
    <dgm:cxn modelId="{941A404F-D122-4537-B695-CCE64105673B}" srcId="{B7B836D5-775A-4437-A0D2-92C5D3D893B8}" destId="{41BD84EE-D1C5-4AB8-A012-AF2083A80747}" srcOrd="3" destOrd="0" parTransId="{7333C192-9A10-4BF3-8B72-F6ADFCE71D8B}" sibTransId="{5380B15D-8BB6-4D12-B3F8-51B8A0A93320}"/>
    <dgm:cxn modelId="{8F52AF4F-E37D-4532-8219-806785AE00EE}" type="presOf" srcId="{89C73202-FEDA-4178-90CF-5822DAB576CF}" destId="{5DBE162D-DA58-47F1-97E3-C4CC051B36E0}" srcOrd="0" destOrd="0" presId="urn:microsoft.com/office/officeart/2018/2/layout/IconVerticalSolidList"/>
    <dgm:cxn modelId="{920F9051-1F25-4795-8DCC-25EC28B2A221}" srcId="{B7B836D5-775A-4437-A0D2-92C5D3D893B8}" destId="{89C73202-FEDA-4178-90CF-5822DAB576CF}" srcOrd="1" destOrd="0" parTransId="{6951359B-DF37-4B59-9B71-6EAA1113EF91}" sibTransId="{CA06C56E-5287-4BF7-8FDE-2E04E696458F}"/>
    <dgm:cxn modelId="{A960B07C-F13B-4E94-AE19-AD9BC12E2DF8}" srcId="{B7B836D5-775A-4437-A0D2-92C5D3D893B8}" destId="{FC1C7653-9FA2-4AD3-B5BB-ED74B136D34C}" srcOrd="2" destOrd="0" parTransId="{DB1CD001-04E6-466C-8BFB-B0EAB3FE6F68}" sibTransId="{853A7E3C-BD7E-444C-A039-C25ADCBFFA0C}"/>
    <dgm:cxn modelId="{39FFAF7E-FD18-4C87-9EB9-DDFE84A2019F}" type="presOf" srcId="{41BD84EE-D1C5-4AB8-A012-AF2083A80747}" destId="{A2CD9544-6864-43F7-8115-06C60C89C36E}" srcOrd="0" destOrd="0" presId="urn:microsoft.com/office/officeart/2018/2/layout/IconVerticalSolidList"/>
    <dgm:cxn modelId="{39640194-A0E2-433E-AC9B-E880D87A0B35}" type="presOf" srcId="{3BF75A65-57B5-4559-BD57-6DEEB8044042}" destId="{2F48C6DD-B800-485A-BA8F-4243ED43EBC0}" srcOrd="0" destOrd="0" presId="urn:microsoft.com/office/officeart/2018/2/layout/IconVerticalSolidList"/>
    <dgm:cxn modelId="{9FC6A0D3-3037-45CD-AD32-518C3E715078}" srcId="{B7B836D5-775A-4437-A0D2-92C5D3D893B8}" destId="{E10DDB5F-CC5A-43D3-9CDA-1E243A96F8C2}" srcOrd="0" destOrd="0" parTransId="{FDABCE2A-0A39-44A6-90F1-D8CF38DA54F5}" sibTransId="{391B4A1A-66E7-41AB-9D92-4075CF324649}"/>
    <dgm:cxn modelId="{CA1B1DD4-A4AA-446D-A64E-98932DB95A01}" type="presOf" srcId="{E10DDB5F-CC5A-43D3-9CDA-1E243A96F8C2}" destId="{298462DC-FC1F-414D-BF5B-DC8E59E4FA77}" srcOrd="0" destOrd="0" presId="urn:microsoft.com/office/officeart/2018/2/layout/IconVerticalSolidList"/>
    <dgm:cxn modelId="{C87543D7-3E0B-4662-B911-D61E6D023887}" type="presOf" srcId="{B7B836D5-775A-4437-A0D2-92C5D3D893B8}" destId="{03805187-EF03-4B4D-8C5F-E3D81A1512E1}" srcOrd="0" destOrd="0" presId="urn:microsoft.com/office/officeart/2018/2/layout/IconVerticalSolidList"/>
    <dgm:cxn modelId="{ACFEC6F0-A454-42F0-88D2-C2D1E2CE8DE9}" srcId="{B7B836D5-775A-4437-A0D2-92C5D3D893B8}" destId="{3BF75A65-57B5-4559-BD57-6DEEB8044042}" srcOrd="4" destOrd="0" parTransId="{54CD923F-2444-4FFB-8244-E892F0BBD8EE}" sibTransId="{AEFEA641-182E-4B0A-964E-252947D7AB42}"/>
    <dgm:cxn modelId="{7AC1A6EE-E370-4BCD-A70F-C52E2D7D8705}" type="presParOf" srcId="{03805187-EF03-4B4D-8C5F-E3D81A1512E1}" destId="{CB637FDF-03BF-44D9-A569-F22FD06C51E0}" srcOrd="0" destOrd="0" presId="urn:microsoft.com/office/officeart/2018/2/layout/IconVerticalSolidList"/>
    <dgm:cxn modelId="{B99257CF-5215-4339-8328-0236FF186CE8}" type="presParOf" srcId="{CB637FDF-03BF-44D9-A569-F22FD06C51E0}" destId="{83107DCA-2EF2-4C1D-B98D-9193F4030518}" srcOrd="0" destOrd="0" presId="urn:microsoft.com/office/officeart/2018/2/layout/IconVerticalSolidList"/>
    <dgm:cxn modelId="{8036E709-AEEA-446E-9E07-3C563DB23A7F}" type="presParOf" srcId="{CB637FDF-03BF-44D9-A569-F22FD06C51E0}" destId="{17EC3E4C-5B40-4BAF-A7C6-45D050ED26AD}" srcOrd="1" destOrd="0" presId="urn:microsoft.com/office/officeart/2018/2/layout/IconVerticalSolidList"/>
    <dgm:cxn modelId="{6FE18BBC-CF03-434E-A5F7-A3BBE24E9318}" type="presParOf" srcId="{CB637FDF-03BF-44D9-A569-F22FD06C51E0}" destId="{D754F93E-4299-440D-B003-80E7E47453F3}" srcOrd="2" destOrd="0" presId="urn:microsoft.com/office/officeart/2018/2/layout/IconVerticalSolidList"/>
    <dgm:cxn modelId="{9BABAA8E-3A36-437E-91DD-C80A1B4C7FF8}" type="presParOf" srcId="{CB637FDF-03BF-44D9-A569-F22FD06C51E0}" destId="{298462DC-FC1F-414D-BF5B-DC8E59E4FA77}" srcOrd="3" destOrd="0" presId="urn:microsoft.com/office/officeart/2018/2/layout/IconVerticalSolidList"/>
    <dgm:cxn modelId="{6BFB7FDD-454B-4402-A551-6C0436E51112}" type="presParOf" srcId="{03805187-EF03-4B4D-8C5F-E3D81A1512E1}" destId="{FB4D249C-B98A-49AD-AC0B-C6E9AA10D985}" srcOrd="1" destOrd="0" presId="urn:microsoft.com/office/officeart/2018/2/layout/IconVerticalSolidList"/>
    <dgm:cxn modelId="{3E5F4B45-B653-47BD-B44C-5742ACFF90E6}" type="presParOf" srcId="{03805187-EF03-4B4D-8C5F-E3D81A1512E1}" destId="{7EDC8872-420C-4933-9572-4B53A44EBC7F}" srcOrd="2" destOrd="0" presId="urn:microsoft.com/office/officeart/2018/2/layout/IconVerticalSolidList"/>
    <dgm:cxn modelId="{CC16B233-AEE5-4091-A397-A6988A76806F}" type="presParOf" srcId="{7EDC8872-420C-4933-9572-4B53A44EBC7F}" destId="{0ED9B948-D50C-4FDE-AE6C-B06240E16E3B}" srcOrd="0" destOrd="0" presId="urn:microsoft.com/office/officeart/2018/2/layout/IconVerticalSolidList"/>
    <dgm:cxn modelId="{E591A05B-383B-4341-B98D-8C1FA7179D31}" type="presParOf" srcId="{7EDC8872-420C-4933-9572-4B53A44EBC7F}" destId="{B9CF85C3-8063-4226-88D9-3FD7D69F9848}" srcOrd="1" destOrd="0" presId="urn:microsoft.com/office/officeart/2018/2/layout/IconVerticalSolidList"/>
    <dgm:cxn modelId="{267D1FE2-C365-4CAC-9BC9-C96F1C3BBE91}" type="presParOf" srcId="{7EDC8872-420C-4933-9572-4B53A44EBC7F}" destId="{43AD1C80-98D2-4A19-9122-5DD3823C5B03}" srcOrd="2" destOrd="0" presId="urn:microsoft.com/office/officeart/2018/2/layout/IconVerticalSolidList"/>
    <dgm:cxn modelId="{408B0F69-9EAF-4EC8-8934-0F862B46CEB6}" type="presParOf" srcId="{7EDC8872-420C-4933-9572-4B53A44EBC7F}" destId="{5DBE162D-DA58-47F1-97E3-C4CC051B36E0}" srcOrd="3" destOrd="0" presId="urn:microsoft.com/office/officeart/2018/2/layout/IconVerticalSolidList"/>
    <dgm:cxn modelId="{0D1A88DB-B3D1-482A-80A3-52AF37F1B428}" type="presParOf" srcId="{03805187-EF03-4B4D-8C5F-E3D81A1512E1}" destId="{13595937-8E43-4C4A-AE4D-2ACBE92168E3}" srcOrd="3" destOrd="0" presId="urn:microsoft.com/office/officeart/2018/2/layout/IconVerticalSolidList"/>
    <dgm:cxn modelId="{B9BC9482-5208-465E-8B37-B16F8E7D46CC}" type="presParOf" srcId="{03805187-EF03-4B4D-8C5F-E3D81A1512E1}" destId="{1D81E687-006B-4538-A3D5-7121DB7567D4}" srcOrd="4" destOrd="0" presId="urn:microsoft.com/office/officeart/2018/2/layout/IconVerticalSolidList"/>
    <dgm:cxn modelId="{8C13D069-8980-459D-8AA5-31AC8CA73598}" type="presParOf" srcId="{1D81E687-006B-4538-A3D5-7121DB7567D4}" destId="{AF472BFD-36E4-48F6-B328-BE8BA17EB036}" srcOrd="0" destOrd="0" presId="urn:microsoft.com/office/officeart/2018/2/layout/IconVerticalSolidList"/>
    <dgm:cxn modelId="{8C8B30E2-306E-4C39-8D4D-43C4C0CF25AA}" type="presParOf" srcId="{1D81E687-006B-4538-A3D5-7121DB7567D4}" destId="{C53A39AA-7622-4E92-912B-7FB66571EC5A}" srcOrd="1" destOrd="0" presId="urn:microsoft.com/office/officeart/2018/2/layout/IconVerticalSolidList"/>
    <dgm:cxn modelId="{435F079A-5D6F-4E32-9095-6BD26C1D82FE}" type="presParOf" srcId="{1D81E687-006B-4538-A3D5-7121DB7567D4}" destId="{9C4C28BB-6000-4FDE-A009-0525C92D094A}" srcOrd="2" destOrd="0" presId="urn:microsoft.com/office/officeart/2018/2/layout/IconVerticalSolidList"/>
    <dgm:cxn modelId="{31BCA678-B185-4338-A2F2-30A5281502AF}" type="presParOf" srcId="{1D81E687-006B-4538-A3D5-7121DB7567D4}" destId="{53EB5D65-951F-43CF-9BD8-1852C9C5D103}" srcOrd="3" destOrd="0" presId="urn:microsoft.com/office/officeart/2018/2/layout/IconVerticalSolidList"/>
    <dgm:cxn modelId="{8B31DF82-A505-4465-B816-3124918125F3}" type="presParOf" srcId="{03805187-EF03-4B4D-8C5F-E3D81A1512E1}" destId="{E4F3343C-F451-48F4-A8A3-C4FE024375C2}" srcOrd="5" destOrd="0" presId="urn:microsoft.com/office/officeart/2018/2/layout/IconVerticalSolidList"/>
    <dgm:cxn modelId="{7B911D09-44F0-44F2-B495-85FB236E8DE4}" type="presParOf" srcId="{03805187-EF03-4B4D-8C5F-E3D81A1512E1}" destId="{35475198-75D2-4867-AB37-A94F71DC95E0}" srcOrd="6" destOrd="0" presId="urn:microsoft.com/office/officeart/2018/2/layout/IconVerticalSolidList"/>
    <dgm:cxn modelId="{19DD3483-6B98-4E09-9068-AD18AC5934F3}" type="presParOf" srcId="{35475198-75D2-4867-AB37-A94F71DC95E0}" destId="{44A7302D-0AF4-440A-8963-605EB5C0BDD5}" srcOrd="0" destOrd="0" presId="urn:microsoft.com/office/officeart/2018/2/layout/IconVerticalSolidList"/>
    <dgm:cxn modelId="{9BE88D98-8E82-44C2-9CFF-DE2E47E9FD56}" type="presParOf" srcId="{35475198-75D2-4867-AB37-A94F71DC95E0}" destId="{B780114F-2F13-4E84-8E62-9773B318A341}" srcOrd="1" destOrd="0" presId="urn:microsoft.com/office/officeart/2018/2/layout/IconVerticalSolidList"/>
    <dgm:cxn modelId="{B43E42A4-D305-473A-BFDC-D4BC88C03C3D}" type="presParOf" srcId="{35475198-75D2-4867-AB37-A94F71DC95E0}" destId="{C63C5F7C-DB50-4C59-A19E-AA721160F883}" srcOrd="2" destOrd="0" presId="urn:microsoft.com/office/officeart/2018/2/layout/IconVerticalSolidList"/>
    <dgm:cxn modelId="{E52B69AE-A289-446E-96D7-C32D1D470314}" type="presParOf" srcId="{35475198-75D2-4867-AB37-A94F71DC95E0}" destId="{A2CD9544-6864-43F7-8115-06C60C89C36E}" srcOrd="3" destOrd="0" presId="urn:microsoft.com/office/officeart/2018/2/layout/IconVerticalSolidList"/>
    <dgm:cxn modelId="{13E7F3F2-26B1-4FC7-BBC3-DCBF6B3292B8}" type="presParOf" srcId="{03805187-EF03-4B4D-8C5F-E3D81A1512E1}" destId="{4BAE3BB6-FFC9-4D4D-BDDB-749FC4457D91}" srcOrd="7" destOrd="0" presId="urn:microsoft.com/office/officeart/2018/2/layout/IconVerticalSolidList"/>
    <dgm:cxn modelId="{B2C56C2D-3CA1-430F-841B-21961621C28B}" type="presParOf" srcId="{03805187-EF03-4B4D-8C5F-E3D81A1512E1}" destId="{4C93C3F3-A69D-4F6A-A002-672FCCAD60A3}" srcOrd="8" destOrd="0" presId="urn:microsoft.com/office/officeart/2018/2/layout/IconVerticalSolidList"/>
    <dgm:cxn modelId="{6BAFC380-06AE-44B8-923A-F0A04E4D5B2D}" type="presParOf" srcId="{4C93C3F3-A69D-4F6A-A002-672FCCAD60A3}" destId="{347E9319-A89A-4BC4-AC96-D8710D852FD4}" srcOrd="0" destOrd="0" presId="urn:microsoft.com/office/officeart/2018/2/layout/IconVerticalSolidList"/>
    <dgm:cxn modelId="{5A43BBA1-EA94-4798-B0B8-C2E58817CCE2}" type="presParOf" srcId="{4C93C3F3-A69D-4F6A-A002-672FCCAD60A3}" destId="{ADF5CAC8-FE44-4209-80F0-1E97370D0FCF}" srcOrd="1" destOrd="0" presId="urn:microsoft.com/office/officeart/2018/2/layout/IconVerticalSolidList"/>
    <dgm:cxn modelId="{7F602B2A-94E6-47A5-B7AA-C91D40DB0546}" type="presParOf" srcId="{4C93C3F3-A69D-4F6A-A002-672FCCAD60A3}" destId="{11F21A20-DF91-448A-A5F2-029D28570639}" srcOrd="2" destOrd="0" presId="urn:microsoft.com/office/officeart/2018/2/layout/IconVerticalSolidList"/>
    <dgm:cxn modelId="{79DC133A-50BA-41DD-9CEF-F137BAC3D26A}" type="presParOf" srcId="{4C93C3F3-A69D-4F6A-A002-672FCCAD60A3}" destId="{2F48C6DD-B800-485A-BA8F-4243ED43EBC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DAE12D-AF61-4616-9AC8-CB0EC09A11F7}">
      <dsp:nvSpPr>
        <dsp:cNvPr id="0" name=""/>
        <dsp:cNvSpPr/>
      </dsp:nvSpPr>
      <dsp:spPr>
        <a:xfrm>
          <a:off x="0" y="266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AFAA5D-4A41-4166-BEAA-ADD7571C8E08}">
      <dsp:nvSpPr>
        <dsp:cNvPr id="0" name=""/>
        <dsp:cNvSpPr/>
      </dsp:nvSpPr>
      <dsp:spPr>
        <a:xfrm>
          <a:off x="0" y="2663"/>
          <a:ext cx="6492875" cy="9274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t>Everyone needs a plan/strategy for managing their finances.</a:t>
          </a:r>
        </a:p>
      </dsp:txBody>
      <dsp:txXfrm>
        <a:off x="0" y="2663"/>
        <a:ext cx="6492875" cy="927479"/>
      </dsp:txXfrm>
    </dsp:sp>
    <dsp:sp modelId="{92791B41-679D-4921-B787-75FE4AC95918}">
      <dsp:nvSpPr>
        <dsp:cNvPr id="0" name=""/>
        <dsp:cNvSpPr/>
      </dsp:nvSpPr>
      <dsp:spPr>
        <a:xfrm>
          <a:off x="0" y="930142"/>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5CB8F6-3405-4C83-8018-7602015C82F9}">
      <dsp:nvSpPr>
        <dsp:cNvPr id="0" name=""/>
        <dsp:cNvSpPr/>
      </dsp:nvSpPr>
      <dsp:spPr>
        <a:xfrm>
          <a:off x="0" y="930142"/>
          <a:ext cx="6492875" cy="1478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en-US" sz="1800" b="1" kern="1200" dirty="0"/>
        </a:p>
        <a:p>
          <a:pPr marL="0" lvl="0" indent="0" algn="l" defTabSz="800100">
            <a:lnSpc>
              <a:spcPct val="90000"/>
            </a:lnSpc>
            <a:spcBef>
              <a:spcPct val="0"/>
            </a:spcBef>
            <a:spcAft>
              <a:spcPct val="35000"/>
            </a:spcAft>
            <a:buNone/>
          </a:pPr>
          <a:r>
            <a:rPr lang="en-US" sz="1800" b="1" kern="1200" dirty="0"/>
            <a:t>Things to consider: </a:t>
          </a:r>
        </a:p>
        <a:p>
          <a:pPr marL="0" lvl="0" indent="0" algn="l" defTabSz="800100">
            <a:lnSpc>
              <a:spcPct val="90000"/>
            </a:lnSpc>
            <a:spcBef>
              <a:spcPct val="0"/>
            </a:spcBef>
            <a:spcAft>
              <a:spcPct val="35000"/>
            </a:spcAft>
            <a:buNone/>
          </a:pPr>
          <a:endParaRPr lang="en-US" sz="1800" b="1" kern="1200" dirty="0"/>
        </a:p>
        <a:p>
          <a:pPr marL="0" lvl="0" indent="0" algn="l" defTabSz="800100">
            <a:lnSpc>
              <a:spcPct val="90000"/>
            </a:lnSpc>
            <a:spcBef>
              <a:spcPct val="0"/>
            </a:spcBef>
            <a:spcAft>
              <a:spcPct val="35000"/>
            </a:spcAft>
            <a:buNone/>
          </a:pPr>
          <a:r>
            <a:rPr lang="en-US" sz="1800" kern="1200" dirty="0"/>
            <a:t>(1) Income, (2) Obligations (bills), and (3) Savings.</a:t>
          </a:r>
        </a:p>
      </dsp:txBody>
      <dsp:txXfrm>
        <a:off x="0" y="930142"/>
        <a:ext cx="6492875" cy="1478030"/>
      </dsp:txXfrm>
    </dsp:sp>
    <dsp:sp modelId="{2DD47788-887F-4F88-8382-8BDF8AF20F29}">
      <dsp:nvSpPr>
        <dsp:cNvPr id="0" name=""/>
        <dsp:cNvSpPr/>
      </dsp:nvSpPr>
      <dsp:spPr>
        <a:xfrm>
          <a:off x="0" y="2408173"/>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4A1C75-CF34-4CA5-9107-514930B44D74}">
      <dsp:nvSpPr>
        <dsp:cNvPr id="0" name=""/>
        <dsp:cNvSpPr/>
      </dsp:nvSpPr>
      <dsp:spPr>
        <a:xfrm>
          <a:off x="0" y="2393806"/>
          <a:ext cx="6492875" cy="1440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Consider how often you get paid and when your bills are due each month.</a:t>
          </a:r>
        </a:p>
      </dsp:txBody>
      <dsp:txXfrm>
        <a:off x="0" y="2393806"/>
        <a:ext cx="6492875" cy="1440370"/>
      </dsp:txXfrm>
    </dsp:sp>
    <dsp:sp modelId="{25DC0C17-EF0C-4A61-BD67-77511CFDDB49}">
      <dsp:nvSpPr>
        <dsp:cNvPr id="0" name=""/>
        <dsp:cNvSpPr/>
      </dsp:nvSpPr>
      <dsp:spPr>
        <a:xfrm>
          <a:off x="0" y="3848543"/>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C3F073-FDBF-4964-A13E-6D1DE26C3522}">
      <dsp:nvSpPr>
        <dsp:cNvPr id="0" name=""/>
        <dsp:cNvSpPr/>
      </dsp:nvSpPr>
      <dsp:spPr>
        <a:xfrm>
          <a:off x="0" y="3848543"/>
          <a:ext cx="6492875" cy="1478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t>Suggested Strategy:  </a:t>
          </a:r>
        </a:p>
        <a:p>
          <a:pPr marL="0" lvl="0" indent="0" algn="l" defTabSz="800100">
            <a:lnSpc>
              <a:spcPct val="90000"/>
            </a:lnSpc>
            <a:spcBef>
              <a:spcPct val="0"/>
            </a:spcBef>
            <a:spcAft>
              <a:spcPct val="35000"/>
            </a:spcAft>
            <a:buNone/>
          </a:pPr>
          <a:r>
            <a:rPr lang="en-US" sz="1800" kern="1200" dirty="0"/>
            <a:t>Open one bank account for Bills only</a:t>
          </a:r>
        </a:p>
        <a:p>
          <a:pPr marL="0" lvl="0" indent="0" algn="l" defTabSz="800100">
            <a:lnSpc>
              <a:spcPct val="90000"/>
            </a:lnSpc>
            <a:spcBef>
              <a:spcPct val="0"/>
            </a:spcBef>
            <a:spcAft>
              <a:spcPct val="35000"/>
            </a:spcAft>
            <a:buNone/>
          </a:pPr>
          <a:r>
            <a:rPr lang="en-US" sz="1800" kern="1200" dirty="0"/>
            <a:t>Open one bank account for discretionary spending</a:t>
          </a:r>
        </a:p>
        <a:p>
          <a:pPr marL="0" lvl="0" indent="0" algn="l" defTabSz="800100">
            <a:lnSpc>
              <a:spcPct val="90000"/>
            </a:lnSpc>
            <a:spcBef>
              <a:spcPct val="0"/>
            </a:spcBef>
            <a:spcAft>
              <a:spcPct val="35000"/>
            </a:spcAft>
            <a:buNone/>
          </a:pPr>
          <a:r>
            <a:rPr lang="en-US" sz="1800" kern="1200" dirty="0"/>
            <a:t>Open a separate savings account for savings and emergency fund</a:t>
          </a:r>
        </a:p>
      </dsp:txBody>
      <dsp:txXfrm>
        <a:off x="0" y="3848543"/>
        <a:ext cx="6492875" cy="14780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86184-3893-4230-8000-61B5C0488AE0}">
      <dsp:nvSpPr>
        <dsp:cNvPr id="0" name=""/>
        <dsp:cNvSpPr/>
      </dsp:nvSpPr>
      <dsp:spPr>
        <a:xfrm>
          <a:off x="1209579" y="1578"/>
          <a:ext cx="2406312" cy="1443787"/>
        </a:xfrm>
        <a:prstGeom prst="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What can I get rid of?</a:t>
          </a:r>
        </a:p>
      </dsp:txBody>
      <dsp:txXfrm>
        <a:off x="1209579" y="1578"/>
        <a:ext cx="2406312" cy="1443787"/>
      </dsp:txXfrm>
    </dsp:sp>
    <dsp:sp modelId="{D7D0AE10-9AE7-41E4-96FB-EC11FF67393F}">
      <dsp:nvSpPr>
        <dsp:cNvPr id="0" name=""/>
        <dsp:cNvSpPr/>
      </dsp:nvSpPr>
      <dsp:spPr>
        <a:xfrm>
          <a:off x="3856523" y="1578"/>
          <a:ext cx="2406312" cy="1443787"/>
        </a:xfrm>
        <a:prstGeom prst="rect">
          <a:avLst/>
        </a:prstGeom>
        <a:solidFill>
          <a:schemeClr val="accent1">
            <a:alpha val="90000"/>
            <a:hueOff val="0"/>
            <a:satOff val="0"/>
            <a:lumOff val="0"/>
            <a:alphaOff val="-8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Are there cheaper options available?</a:t>
          </a:r>
        </a:p>
      </dsp:txBody>
      <dsp:txXfrm>
        <a:off x="3856523" y="1578"/>
        <a:ext cx="2406312" cy="1443787"/>
      </dsp:txXfrm>
    </dsp:sp>
    <dsp:sp modelId="{1B5D0C0C-9E15-4237-9039-8FE6541003D9}">
      <dsp:nvSpPr>
        <dsp:cNvPr id="0" name=""/>
        <dsp:cNvSpPr/>
      </dsp:nvSpPr>
      <dsp:spPr>
        <a:xfrm>
          <a:off x="6503467" y="1578"/>
          <a:ext cx="2406312" cy="1443787"/>
        </a:xfrm>
        <a:prstGeom prst="rect">
          <a:avLst/>
        </a:prstGeom>
        <a:solidFill>
          <a:schemeClr val="accent1">
            <a:alpha val="90000"/>
            <a:hueOff val="0"/>
            <a:satOff val="0"/>
            <a:lumOff val="0"/>
            <a:alphaOff val="-16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Are there deals that I can take advantage of?</a:t>
          </a:r>
        </a:p>
      </dsp:txBody>
      <dsp:txXfrm>
        <a:off x="6503467" y="1578"/>
        <a:ext cx="2406312" cy="1443787"/>
      </dsp:txXfrm>
    </dsp:sp>
    <dsp:sp modelId="{C3EE6362-CBC4-4178-8B4C-0BBC1727F47F}">
      <dsp:nvSpPr>
        <dsp:cNvPr id="0" name=""/>
        <dsp:cNvSpPr/>
      </dsp:nvSpPr>
      <dsp:spPr>
        <a:xfrm>
          <a:off x="1209579" y="1685997"/>
          <a:ext cx="2406312" cy="1443787"/>
        </a:xfrm>
        <a:prstGeom prst="rect">
          <a:avLst/>
        </a:prstGeom>
        <a:solidFill>
          <a:schemeClr val="accent1">
            <a:alpha val="90000"/>
            <a:hueOff val="0"/>
            <a:satOff val="0"/>
            <a:lumOff val="0"/>
            <a:alphaOff val="-24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Am I using all of the discounts available to me?</a:t>
          </a:r>
        </a:p>
      </dsp:txBody>
      <dsp:txXfrm>
        <a:off x="1209579" y="1685997"/>
        <a:ext cx="2406312" cy="1443787"/>
      </dsp:txXfrm>
    </dsp:sp>
    <dsp:sp modelId="{0052524D-22EA-4562-B4DB-2B50F706AC9C}">
      <dsp:nvSpPr>
        <dsp:cNvPr id="0" name=""/>
        <dsp:cNvSpPr/>
      </dsp:nvSpPr>
      <dsp:spPr>
        <a:xfrm>
          <a:off x="3856523" y="1685997"/>
          <a:ext cx="2406312" cy="1443787"/>
        </a:xfrm>
        <a:prstGeom prst="rect">
          <a:avLst/>
        </a:prstGeom>
        <a:solidFill>
          <a:schemeClr val="accent1">
            <a:alpha val="90000"/>
            <a:hueOff val="0"/>
            <a:satOff val="0"/>
            <a:lumOff val="0"/>
            <a:alphaOff val="-32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What do I have that I’m not using?</a:t>
          </a:r>
        </a:p>
      </dsp:txBody>
      <dsp:txXfrm>
        <a:off x="3856523" y="1685997"/>
        <a:ext cx="2406312" cy="1443787"/>
      </dsp:txXfrm>
    </dsp:sp>
    <dsp:sp modelId="{D3A42F4E-6205-41F8-AF5F-D5C05964D9E6}">
      <dsp:nvSpPr>
        <dsp:cNvPr id="0" name=""/>
        <dsp:cNvSpPr/>
      </dsp:nvSpPr>
      <dsp:spPr>
        <a:xfrm>
          <a:off x="6503467" y="1687571"/>
          <a:ext cx="2406312" cy="1443787"/>
        </a:xfrm>
        <a:prstGeom prst="rec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Are there future bills that I can prepare for in advance? </a:t>
          </a:r>
        </a:p>
      </dsp:txBody>
      <dsp:txXfrm>
        <a:off x="6503467" y="1687571"/>
        <a:ext cx="2406312" cy="14437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21611-79C4-4CD0-87D2-A3E933FE46AA}">
      <dsp:nvSpPr>
        <dsp:cNvPr id="0" name=""/>
        <dsp:cNvSpPr/>
      </dsp:nvSpPr>
      <dsp:spPr>
        <a:xfrm>
          <a:off x="0" y="690"/>
          <a:ext cx="6248400" cy="16156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F83090-F7BB-454D-808E-571EF69BA8CE}">
      <dsp:nvSpPr>
        <dsp:cNvPr id="0" name=""/>
        <dsp:cNvSpPr/>
      </dsp:nvSpPr>
      <dsp:spPr>
        <a:xfrm>
          <a:off x="488743" y="364218"/>
          <a:ext cx="888624" cy="8886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D130DBB-140F-4D2D-BF29-E2217BB15143}">
      <dsp:nvSpPr>
        <dsp:cNvPr id="0" name=""/>
        <dsp:cNvSpPr/>
      </dsp:nvSpPr>
      <dsp:spPr>
        <a:xfrm>
          <a:off x="1866111" y="690"/>
          <a:ext cx="4382288" cy="1615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993" tIns="170993" rIns="170993" bIns="170993" numCol="1" spcCol="1270" anchor="ctr" anchorCtr="0">
          <a:noAutofit/>
        </a:bodyPr>
        <a:lstStyle/>
        <a:p>
          <a:pPr marL="0" lvl="0" indent="0" algn="l" defTabSz="1111250">
            <a:lnSpc>
              <a:spcPct val="100000"/>
            </a:lnSpc>
            <a:spcBef>
              <a:spcPct val="0"/>
            </a:spcBef>
            <a:spcAft>
              <a:spcPct val="35000"/>
            </a:spcAft>
            <a:buNone/>
          </a:pPr>
          <a:r>
            <a:rPr lang="en-US" sz="2500" kern="1200"/>
            <a:t>An Emergency Fund is a resource for unexpected situations.  </a:t>
          </a:r>
        </a:p>
      </dsp:txBody>
      <dsp:txXfrm>
        <a:off x="1866111" y="690"/>
        <a:ext cx="4382288" cy="1615680"/>
      </dsp:txXfrm>
    </dsp:sp>
    <dsp:sp modelId="{5C402A9E-B8FD-4FB2-98D8-D57FA66475DD}">
      <dsp:nvSpPr>
        <dsp:cNvPr id="0" name=""/>
        <dsp:cNvSpPr/>
      </dsp:nvSpPr>
      <dsp:spPr>
        <a:xfrm>
          <a:off x="0" y="2020291"/>
          <a:ext cx="6248400" cy="16156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7180DB-8431-4617-9770-E3F2BDAE7670}">
      <dsp:nvSpPr>
        <dsp:cNvPr id="0" name=""/>
        <dsp:cNvSpPr/>
      </dsp:nvSpPr>
      <dsp:spPr>
        <a:xfrm>
          <a:off x="488743" y="2383819"/>
          <a:ext cx="888624" cy="8886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2DCDDB-3927-4987-BFC6-BD17BE784AA4}">
      <dsp:nvSpPr>
        <dsp:cNvPr id="0" name=""/>
        <dsp:cNvSpPr/>
      </dsp:nvSpPr>
      <dsp:spPr>
        <a:xfrm>
          <a:off x="1866111" y="2020291"/>
          <a:ext cx="4382288" cy="1615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993" tIns="170993" rIns="170993" bIns="170993" numCol="1" spcCol="1270" anchor="ctr" anchorCtr="0">
          <a:noAutofit/>
        </a:bodyPr>
        <a:lstStyle/>
        <a:p>
          <a:pPr marL="0" lvl="0" indent="0" algn="l" defTabSz="1111250">
            <a:lnSpc>
              <a:spcPct val="100000"/>
            </a:lnSpc>
            <a:spcBef>
              <a:spcPct val="0"/>
            </a:spcBef>
            <a:spcAft>
              <a:spcPct val="35000"/>
            </a:spcAft>
            <a:buNone/>
          </a:pPr>
          <a:r>
            <a:rPr lang="en-US" sz="2500" kern="1200"/>
            <a:t>It also helps you to avoid creating a debt.</a:t>
          </a:r>
        </a:p>
      </dsp:txBody>
      <dsp:txXfrm>
        <a:off x="1866111" y="2020291"/>
        <a:ext cx="4382288" cy="1615680"/>
      </dsp:txXfrm>
    </dsp:sp>
    <dsp:sp modelId="{5469B4AC-E5A8-45D5-9398-9B1DC73035EF}">
      <dsp:nvSpPr>
        <dsp:cNvPr id="0" name=""/>
        <dsp:cNvSpPr/>
      </dsp:nvSpPr>
      <dsp:spPr>
        <a:xfrm>
          <a:off x="0" y="4039891"/>
          <a:ext cx="6248400" cy="16156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2948DB-E462-44D0-A9EA-FEBDF90E1BDB}">
      <dsp:nvSpPr>
        <dsp:cNvPr id="0" name=""/>
        <dsp:cNvSpPr/>
      </dsp:nvSpPr>
      <dsp:spPr>
        <a:xfrm>
          <a:off x="488743" y="4403420"/>
          <a:ext cx="888624" cy="8886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C521F4-C7BC-4CB4-92D4-C8F6E8BA39F9}">
      <dsp:nvSpPr>
        <dsp:cNvPr id="0" name=""/>
        <dsp:cNvSpPr/>
      </dsp:nvSpPr>
      <dsp:spPr>
        <a:xfrm>
          <a:off x="1866111" y="4039891"/>
          <a:ext cx="4382288" cy="1615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993" tIns="170993" rIns="170993" bIns="170993" numCol="1" spcCol="1270" anchor="ctr" anchorCtr="0">
          <a:noAutofit/>
        </a:bodyPr>
        <a:lstStyle/>
        <a:p>
          <a:pPr marL="0" lvl="0" indent="0" algn="l" defTabSz="1111250">
            <a:lnSpc>
              <a:spcPct val="100000"/>
            </a:lnSpc>
            <a:spcBef>
              <a:spcPct val="0"/>
            </a:spcBef>
            <a:spcAft>
              <a:spcPct val="35000"/>
            </a:spcAft>
            <a:buNone/>
          </a:pPr>
          <a:r>
            <a:rPr lang="en-US" sz="2500" kern="1200"/>
            <a:t>In the beginning, you can combine your savings and emergency fund.</a:t>
          </a:r>
        </a:p>
      </dsp:txBody>
      <dsp:txXfrm>
        <a:off x="1866111" y="4039891"/>
        <a:ext cx="4382288" cy="16156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07DCA-2EF2-4C1D-B98D-9193F4030518}">
      <dsp:nvSpPr>
        <dsp:cNvPr id="0" name=""/>
        <dsp:cNvSpPr/>
      </dsp:nvSpPr>
      <dsp:spPr>
        <a:xfrm>
          <a:off x="0" y="4418"/>
          <a:ext cx="6248400" cy="9412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EC3E4C-5B40-4BAF-A7C6-45D050ED26AD}">
      <dsp:nvSpPr>
        <dsp:cNvPr id="0" name=""/>
        <dsp:cNvSpPr/>
      </dsp:nvSpPr>
      <dsp:spPr>
        <a:xfrm>
          <a:off x="284724" y="216197"/>
          <a:ext cx="517680" cy="5176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98462DC-FC1F-414D-BF5B-DC8E59E4FA77}">
      <dsp:nvSpPr>
        <dsp:cNvPr id="0" name=""/>
        <dsp:cNvSpPr/>
      </dsp:nvSpPr>
      <dsp:spPr>
        <a:xfrm>
          <a:off x="1087129" y="4418"/>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844550">
            <a:lnSpc>
              <a:spcPct val="90000"/>
            </a:lnSpc>
            <a:spcBef>
              <a:spcPct val="0"/>
            </a:spcBef>
            <a:spcAft>
              <a:spcPct val="35000"/>
            </a:spcAft>
            <a:buNone/>
          </a:pPr>
          <a:r>
            <a:rPr lang="en-US" sz="1900" kern="1200"/>
            <a:t>The number one rule is </a:t>
          </a:r>
          <a:r>
            <a:rPr lang="en-US" sz="1900" u="sng" kern="1200"/>
            <a:t>avoid</a:t>
          </a:r>
          <a:r>
            <a:rPr lang="en-US" sz="1900" kern="1200"/>
            <a:t> debt when possible.</a:t>
          </a:r>
        </a:p>
      </dsp:txBody>
      <dsp:txXfrm>
        <a:off x="1087129" y="4418"/>
        <a:ext cx="5161270" cy="941237"/>
      </dsp:txXfrm>
    </dsp:sp>
    <dsp:sp modelId="{0ED9B948-D50C-4FDE-AE6C-B06240E16E3B}">
      <dsp:nvSpPr>
        <dsp:cNvPr id="0" name=""/>
        <dsp:cNvSpPr/>
      </dsp:nvSpPr>
      <dsp:spPr>
        <a:xfrm>
          <a:off x="0" y="1180965"/>
          <a:ext cx="6248400" cy="9412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CF85C3-8063-4226-88D9-3FD7D69F9848}">
      <dsp:nvSpPr>
        <dsp:cNvPr id="0" name=""/>
        <dsp:cNvSpPr/>
      </dsp:nvSpPr>
      <dsp:spPr>
        <a:xfrm>
          <a:off x="284724" y="1392744"/>
          <a:ext cx="517680" cy="5176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DBE162D-DA58-47F1-97E3-C4CC051B36E0}">
      <dsp:nvSpPr>
        <dsp:cNvPr id="0" name=""/>
        <dsp:cNvSpPr/>
      </dsp:nvSpPr>
      <dsp:spPr>
        <a:xfrm>
          <a:off x="1087129" y="1180965"/>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844550">
            <a:lnSpc>
              <a:spcPct val="90000"/>
            </a:lnSpc>
            <a:spcBef>
              <a:spcPct val="0"/>
            </a:spcBef>
            <a:spcAft>
              <a:spcPct val="35000"/>
            </a:spcAft>
            <a:buNone/>
          </a:pPr>
          <a:r>
            <a:rPr lang="en-US" sz="1900" kern="1200"/>
            <a:t>Keep a minimum number of credit cards.</a:t>
          </a:r>
        </a:p>
      </dsp:txBody>
      <dsp:txXfrm>
        <a:off x="1087129" y="1180965"/>
        <a:ext cx="5161270" cy="941237"/>
      </dsp:txXfrm>
    </dsp:sp>
    <dsp:sp modelId="{AF472BFD-36E4-48F6-B328-BE8BA17EB036}">
      <dsp:nvSpPr>
        <dsp:cNvPr id="0" name=""/>
        <dsp:cNvSpPr/>
      </dsp:nvSpPr>
      <dsp:spPr>
        <a:xfrm>
          <a:off x="0" y="2357512"/>
          <a:ext cx="6248400" cy="9412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3A39AA-7622-4E92-912B-7FB66571EC5A}">
      <dsp:nvSpPr>
        <dsp:cNvPr id="0" name=""/>
        <dsp:cNvSpPr/>
      </dsp:nvSpPr>
      <dsp:spPr>
        <a:xfrm>
          <a:off x="284724" y="2569291"/>
          <a:ext cx="517680" cy="51768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3EB5D65-951F-43CF-9BD8-1852C9C5D103}">
      <dsp:nvSpPr>
        <dsp:cNvPr id="0" name=""/>
        <dsp:cNvSpPr/>
      </dsp:nvSpPr>
      <dsp:spPr>
        <a:xfrm>
          <a:off x="1087129" y="2357512"/>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844550">
            <a:lnSpc>
              <a:spcPct val="90000"/>
            </a:lnSpc>
            <a:spcBef>
              <a:spcPct val="0"/>
            </a:spcBef>
            <a:spcAft>
              <a:spcPct val="35000"/>
            </a:spcAft>
            <a:buNone/>
          </a:pPr>
          <a:r>
            <a:rPr lang="en-US" sz="1900" kern="1200"/>
            <a:t>Important to pay bills on-time.</a:t>
          </a:r>
        </a:p>
      </dsp:txBody>
      <dsp:txXfrm>
        <a:off x="1087129" y="2357512"/>
        <a:ext cx="5161270" cy="941237"/>
      </dsp:txXfrm>
    </dsp:sp>
    <dsp:sp modelId="{44A7302D-0AF4-440A-8963-605EB5C0BDD5}">
      <dsp:nvSpPr>
        <dsp:cNvPr id="0" name=""/>
        <dsp:cNvSpPr/>
      </dsp:nvSpPr>
      <dsp:spPr>
        <a:xfrm>
          <a:off x="0" y="3534059"/>
          <a:ext cx="6248400" cy="9412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80114F-2F13-4E84-8E62-9773B318A341}">
      <dsp:nvSpPr>
        <dsp:cNvPr id="0" name=""/>
        <dsp:cNvSpPr/>
      </dsp:nvSpPr>
      <dsp:spPr>
        <a:xfrm>
          <a:off x="284724" y="3745838"/>
          <a:ext cx="517680" cy="51768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2CD9544-6864-43F7-8115-06C60C89C36E}">
      <dsp:nvSpPr>
        <dsp:cNvPr id="0" name=""/>
        <dsp:cNvSpPr/>
      </dsp:nvSpPr>
      <dsp:spPr>
        <a:xfrm>
          <a:off x="1087129" y="3534059"/>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844550">
            <a:lnSpc>
              <a:spcPct val="90000"/>
            </a:lnSpc>
            <a:spcBef>
              <a:spcPct val="0"/>
            </a:spcBef>
            <a:spcAft>
              <a:spcPct val="35000"/>
            </a:spcAft>
            <a:buNone/>
          </a:pPr>
          <a:r>
            <a:rPr lang="en-US" sz="1900" kern="1200"/>
            <a:t>Monitor your Credit Score.</a:t>
          </a:r>
        </a:p>
      </dsp:txBody>
      <dsp:txXfrm>
        <a:off x="1087129" y="3534059"/>
        <a:ext cx="5161270" cy="941237"/>
      </dsp:txXfrm>
    </dsp:sp>
    <dsp:sp modelId="{347E9319-A89A-4BC4-AC96-D8710D852FD4}">
      <dsp:nvSpPr>
        <dsp:cNvPr id="0" name=""/>
        <dsp:cNvSpPr/>
      </dsp:nvSpPr>
      <dsp:spPr>
        <a:xfrm>
          <a:off x="0" y="4710606"/>
          <a:ext cx="6248400" cy="9412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F5CAC8-FE44-4209-80F0-1E97370D0FCF}">
      <dsp:nvSpPr>
        <dsp:cNvPr id="0" name=""/>
        <dsp:cNvSpPr/>
      </dsp:nvSpPr>
      <dsp:spPr>
        <a:xfrm>
          <a:off x="284724" y="4922384"/>
          <a:ext cx="517680" cy="51768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F48C6DD-B800-485A-BA8F-4243ED43EBC0}">
      <dsp:nvSpPr>
        <dsp:cNvPr id="0" name=""/>
        <dsp:cNvSpPr/>
      </dsp:nvSpPr>
      <dsp:spPr>
        <a:xfrm>
          <a:off x="1087129" y="4710606"/>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844550">
            <a:lnSpc>
              <a:spcPct val="90000"/>
            </a:lnSpc>
            <a:spcBef>
              <a:spcPct val="0"/>
            </a:spcBef>
            <a:spcAft>
              <a:spcPct val="35000"/>
            </a:spcAft>
            <a:buNone/>
          </a:pPr>
          <a:r>
            <a:rPr lang="en-US" sz="1900" kern="1200" dirty="0"/>
            <a:t>Excessive debt is a burden and causes stress.</a:t>
          </a:r>
        </a:p>
      </dsp:txBody>
      <dsp:txXfrm>
        <a:off x="1087129" y="4710606"/>
        <a:ext cx="5161270" cy="94123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F7761-8CF2-4658-B915-A1FA6C5BDE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4CC8E5-0F75-45D4-B645-EFBACC3CB2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13EDB4-46D4-4E28-8176-587E6332500B}"/>
              </a:ext>
            </a:extLst>
          </p:cNvPr>
          <p:cNvSpPr>
            <a:spLocks noGrp="1"/>
          </p:cNvSpPr>
          <p:nvPr>
            <p:ph type="dt" sz="half" idx="10"/>
          </p:nvPr>
        </p:nvSpPr>
        <p:spPr/>
        <p:txBody>
          <a:bodyPr/>
          <a:lstStyle/>
          <a:p>
            <a:fld id="{B0B99524-CFF4-4043-89B1-E029BAFC6BEE}" type="datetimeFigureOut">
              <a:rPr lang="en-US" smtClean="0"/>
              <a:t>4/25/2019</a:t>
            </a:fld>
            <a:endParaRPr lang="en-US"/>
          </a:p>
        </p:txBody>
      </p:sp>
      <p:sp>
        <p:nvSpPr>
          <p:cNvPr id="5" name="Footer Placeholder 4">
            <a:extLst>
              <a:ext uri="{FF2B5EF4-FFF2-40B4-BE49-F238E27FC236}">
                <a16:creationId xmlns:a16="http://schemas.microsoft.com/office/drawing/2014/main" id="{DEAAD029-0AA8-4ADF-BB46-21FD752DFC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40EB94-CA5D-4A97-8367-104485577B4F}"/>
              </a:ext>
            </a:extLst>
          </p:cNvPr>
          <p:cNvSpPr>
            <a:spLocks noGrp="1"/>
          </p:cNvSpPr>
          <p:nvPr>
            <p:ph type="sldNum" sz="quarter" idx="12"/>
          </p:nvPr>
        </p:nvSpPr>
        <p:spPr/>
        <p:txBody>
          <a:bodyPr/>
          <a:lstStyle/>
          <a:p>
            <a:fld id="{4D4B5FD3-8BDF-473B-B395-6DD9003C0868}" type="slidenum">
              <a:rPr lang="en-US" smtClean="0"/>
              <a:t>‹#›</a:t>
            </a:fld>
            <a:endParaRPr lang="en-US"/>
          </a:p>
        </p:txBody>
      </p:sp>
    </p:spTree>
    <p:extLst>
      <p:ext uri="{BB962C8B-B14F-4D97-AF65-F5344CB8AC3E}">
        <p14:creationId xmlns:p14="http://schemas.microsoft.com/office/powerpoint/2010/main" val="215152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808EC-D811-4FE1-BC7E-15C06BD5C1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8EEC77-DC97-483A-867E-5ADA388E11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C25C16-60EF-4C1B-A8BD-3E9DC5074264}"/>
              </a:ext>
            </a:extLst>
          </p:cNvPr>
          <p:cNvSpPr>
            <a:spLocks noGrp="1"/>
          </p:cNvSpPr>
          <p:nvPr>
            <p:ph type="dt" sz="half" idx="10"/>
          </p:nvPr>
        </p:nvSpPr>
        <p:spPr/>
        <p:txBody>
          <a:bodyPr/>
          <a:lstStyle/>
          <a:p>
            <a:fld id="{B0B99524-CFF4-4043-89B1-E029BAFC6BEE}" type="datetimeFigureOut">
              <a:rPr lang="en-US" smtClean="0"/>
              <a:t>4/25/2019</a:t>
            </a:fld>
            <a:endParaRPr lang="en-US"/>
          </a:p>
        </p:txBody>
      </p:sp>
      <p:sp>
        <p:nvSpPr>
          <p:cNvPr id="5" name="Footer Placeholder 4">
            <a:extLst>
              <a:ext uri="{FF2B5EF4-FFF2-40B4-BE49-F238E27FC236}">
                <a16:creationId xmlns:a16="http://schemas.microsoft.com/office/drawing/2014/main" id="{F9C152F9-3539-4BFB-BFE8-1E2BFC77AD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546540-1195-4355-AB6D-470425BC35B7}"/>
              </a:ext>
            </a:extLst>
          </p:cNvPr>
          <p:cNvSpPr>
            <a:spLocks noGrp="1"/>
          </p:cNvSpPr>
          <p:nvPr>
            <p:ph type="sldNum" sz="quarter" idx="12"/>
          </p:nvPr>
        </p:nvSpPr>
        <p:spPr/>
        <p:txBody>
          <a:bodyPr/>
          <a:lstStyle/>
          <a:p>
            <a:fld id="{4D4B5FD3-8BDF-473B-B395-6DD9003C0868}" type="slidenum">
              <a:rPr lang="en-US" smtClean="0"/>
              <a:t>‹#›</a:t>
            </a:fld>
            <a:endParaRPr lang="en-US"/>
          </a:p>
        </p:txBody>
      </p:sp>
    </p:spTree>
    <p:extLst>
      <p:ext uri="{BB962C8B-B14F-4D97-AF65-F5344CB8AC3E}">
        <p14:creationId xmlns:p14="http://schemas.microsoft.com/office/powerpoint/2010/main" val="171083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1D7FFE-CEA5-407D-88DE-2C626F2F57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ABD364-33A2-4684-974C-8F1D04BB88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296008-5128-4D9D-8277-400970690904}"/>
              </a:ext>
            </a:extLst>
          </p:cNvPr>
          <p:cNvSpPr>
            <a:spLocks noGrp="1"/>
          </p:cNvSpPr>
          <p:nvPr>
            <p:ph type="dt" sz="half" idx="10"/>
          </p:nvPr>
        </p:nvSpPr>
        <p:spPr/>
        <p:txBody>
          <a:bodyPr/>
          <a:lstStyle/>
          <a:p>
            <a:fld id="{B0B99524-CFF4-4043-89B1-E029BAFC6BEE}" type="datetimeFigureOut">
              <a:rPr lang="en-US" smtClean="0"/>
              <a:t>4/25/2019</a:t>
            </a:fld>
            <a:endParaRPr lang="en-US"/>
          </a:p>
        </p:txBody>
      </p:sp>
      <p:sp>
        <p:nvSpPr>
          <p:cNvPr id="5" name="Footer Placeholder 4">
            <a:extLst>
              <a:ext uri="{FF2B5EF4-FFF2-40B4-BE49-F238E27FC236}">
                <a16:creationId xmlns:a16="http://schemas.microsoft.com/office/drawing/2014/main" id="{2AC20E55-CF0B-4DD0-8B8B-EB9FA99A1D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00949-D1B9-48C0-BDD1-0AEAC9B93929}"/>
              </a:ext>
            </a:extLst>
          </p:cNvPr>
          <p:cNvSpPr>
            <a:spLocks noGrp="1"/>
          </p:cNvSpPr>
          <p:nvPr>
            <p:ph type="sldNum" sz="quarter" idx="12"/>
          </p:nvPr>
        </p:nvSpPr>
        <p:spPr/>
        <p:txBody>
          <a:bodyPr/>
          <a:lstStyle/>
          <a:p>
            <a:fld id="{4D4B5FD3-8BDF-473B-B395-6DD9003C0868}" type="slidenum">
              <a:rPr lang="en-US" smtClean="0"/>
              <a:t>‹#›</a:t>
            </a:fld>
            <a:endParaRPr lang="en-US"/>
          </a:p>
        </p:txBody>
      </p:sp>
    </p:spTree>
    <p:extLst>
      <p:ext uri="{BB962C8B-B14F-4D97-AF65-F5344CB8AC3E}">
        <p14:creationId xmlns:p14="http://schemas.microsoft.com/office/powerpoint/2010/main" val="3822836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09127-173A-479C-9A7D-A37A639719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A902A0-674D-452A-9DC8-A34E357206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DB81E2-B74D-4548-BB61-321438B9790D}"/>
              </a:ext>
            </a:extLst>
          </p:cNvPr>
          <p:cNvSpPr>
            <a:spLocks noGrp="1"/>
          </p:cNvSpPr>
          <p:nvPr>
            <p:ph type="dt" sz="half" idx="10"/>
          </p:nvPr>
        </p:nvSpPr>
        <p:spPr/>
        <p:txBody>
          <a:bodyPr/>
          <a:lstStyle/>
          <a:p>
            <a:fld id="{B0B99524-CFF4-4043-89B1-E029BAFC6BEE}" type="datetimeFigureOut">
              <a:rPr lang="en-US" smtClean="0"/>
              <a:t>4/25/2019</a:t>
            </a:fld>
            <a:endParaRPr lang="en-US"/>
          </a:p>
        </p:txBody>
      </p:sp>
      <p:sp>
        <p:nvSpPr>
          <p:cNvPr id="5" name="Footer Placeholder 4">
            <a:extLst>
              <a:ext uri="{FF2B5EF4-FFF2-40B4-BE49-F238E27FC236}">
                <a16:creationId xmlns:a16="http://schemas.microsoft.com/office/drawing/2014/main" id="{A74876A7-E201-4D8E-BCD8-5ED210736C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3A5BC7-3DB5-4BB8-8F40-254481FD85F5}"/>
              </a:ext>
            </a:extLst>
          </p:cNvPr>
          <p:cNvSpPr>
            <a:spLocks noGrp="1"/>
          </p:cNvSpPr>
          <p:nvPr>
            <p:ph type="sldNum" sz="quarter" idx="12"/>
          </p:nvPr>
        </p:nvSpPr>
        <p:spPr/>
        <p:txBody>
          <a:bodyPr/>
          <a:lstStyle/>
          <a:p>
            <a:fld id="{4D4B5FD3-8BDF-473B-B395-6DD9003C0868}" type="slidenum">
              <a:rPr lang="en-US" smtClean="0"/>
              <a:t>‹#›</a:t>
            </a:fld>
            <a:endParaRPr lang="en-US"/>
          </a:p>
        </p:txBody>
      </p:sp>
    </p:spTree>
    <p:extLst>
      <p:ext uri="{BB962C8B-B14F-4D97-AF65-F5344CB8AC3E}">
        <p14:creationId xmlns:p14="http://schemas.microsoft.com/office/powerpoint/2010/main" val="270513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3ADE0-783D-4D0C-9133-703F5E304B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B0D272-B6D3-4873-814D-AEA89BA03F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E86F0B-7A32-474E-8519-5A4F9BD7CE0C}"/>
              </a:ext>
            </a:extLst>
          </p:cNvPr>
          <p:cNvSpPr>
            <a:spLocks noGrp="1"/>
          </p:cNvSpPr>
          <p:nvPr>
            <p:ph type="dt" sz="half" idx="10"/>
          </p:nvPr>
        </p:nvSpPr>
        <p:spPr/>
        <p:txBody>
          <a:bodyPr/>
          <a:lstStyle/>
          <a:p>
            <a:fld id="{B0B99524-CFF4-4043-89B1-E029BAFC6BEE}" type="datetimeFigureOut">
              <a:rPr lang="en-US" smtClean="0"/>
              <a:t>4/25/2019</a:t>
            </a:fld>
            <a:endParaRPr lang="en-US"/>
          </a:p>
        </p:txBody>
      </p:sp>
      <p:sp>
        <p:nvSpPr>
          <p:cNvPr id="5" name="Footer Placeholder 4">
            <a:extLst>
              <a:ext uri="{FF2B5EF4-FFF2-40B4-BE49-F238E27FC236}">
                <a16:creationId xmlns:a16="http://schemas.microsoft.com/office/drawing/2014/main" id="{7CD64160-B70E-4413-AB5F-E84F335211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32DF2A-DE61-45A8-9ECD-F9F2E358E44C}"/>
              </a:ext>
            </a:extLst>
          </p:cNvPr>
          <p:cNvSpPr>
            <a:spLocks noGrp="1"/>
          </p:cNvSpPr>
          <p:nvPr>
            <p:ph type="sldNum" sz="quarter" idx="12"/>
          </p:nvPr>
        </p:nvSpPr>
        <p:spPr/>
        <p:txBody>
          <a:bodyPr/>
          <a:lstStyle/>
          <a:p>
            <a:fld id="{4D4B5FD3-8BDF-473B-B395-6DD9003C0868}" type="slidenum">
              <a:rPr lang="en-US" smtClean="0"/>
              <a:t>‹#›</a:t>
            </a:fld>
            <a:endParaRPr lang="en-US"/>
          </a:p>
        </p:txBody>
      </p:sp>
    </p:spTree>
    <p:extLst>
      <p:ext uri="{BB962C8B-B14F-4D97-AF65-F5344CB8AC3E}">
        <p14:creationId xmlns:p14="http://schemas.microsoft.com/office/powerpoint/2010/main" val="69820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CA48A-C371-4EA5-86EF-9332E2CE12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7282D1-BE79-4AFC-A712-4227C5FF4F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13E48C-359A-420F-BA2A-407FE35022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BB915A-DA0B-4916-882F-075239574AC0}"/>
              </a:ext>
            </a:extLst>
          </p:cNvPr>
          <p:cNvSpPr>
            <a:spLocks noGrp="1"/>
          </p:cNvSpPr>
          <p:nvPr>
            <p:ph type="dt" sz="half" idx="10"/>
          </p:nvPr>
        </p:nvSpPr>
        <p:spPr/>
        <p:txBody>
          <a:bodyPr/>
          <a:lstStyle/>
          <a:p>
            <a:fld id="{B0B99524-CFF4-4043-89B1-E029BAFC6BEE}" type="datetimeFigureOut">
              <a:rPr lang="en-US" smtClean="0"/>
              <a:t>4/25/2019</a:t>
            </a:fld>
            <a:endParaRPr lang="en-US"/>
          </a:p>
        </p:txBody>
      </p:sp>
      <p:sp>
        <p:nvSpPr>
          <p:cNvPr id="6" name="Footer Placeholder 5">
            <a:extLst>
              <a:ext uri="{FF2B5EF4-FFF2-40B4-BE49-F238E27FC236}">
                <a16:creationId xmlns:a16="http://schemas.microsoft.com/office/drawing/2014/main" id="{D03ED891-5B39-4DEE-AB1F-94D4452126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9894EF-C79D-4FC6-A305-D8136E3ECFEF}"/>
              </a:ext>
            </a:extLst>
          </p:cNvPr>
          <p:cNvSpPr>
            <a:spLocks noGrp="1"/>
          </p:cNvSpPr>
          <p:nvPr>
            <p:ph type="sldNum" sz="quarter" idx="12"/>
          </p:nvPr>
        </p:nvSpPr>
        <p:spPr/>
        <p:txBody>
          <a:bodyPr/>
          <a:lstStyle/>
          <a:p>
            <a:fld id="{4D4B5FD3-8BDF-473B-B395-6DD9003C0868}" type="slidenum">
              <a:rPr lang="en-US" smtClean="0"/>
              <a:t>‹#›</a:t>
            </a:fld>
            <a:endParaRPr lang="en-US"/>
          </a:p>
        </p:txBody>
      </p:sp>
    </p:spTree>
    <p:extLst>
      <p:ext uri="{BB962C8B-B14F-4D97-AF65-F5344CB8AC3E}">
        <p14:creationId xmlns:p14="http://schemas.microsoft.com/office/powerpoint/2010/main" val="1576989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BBA04-69A1-404D-809E-B709157E36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D2E6D1-F018-42E8-9C87-BBA25FA5E9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D93298-F109-4916-83B0-C0B4790CD0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85BB6C-C00D-4E31-9863-D48C90BE6B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1A2A23-4712-4217-8FEE-E0D51A2762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6BA0F2-6957-469D-AECD-CB8F03A71FF5}"/>
              </a:ext>
            </a:extLst>
          </p:cNvPr>
          <p:cNvSpPr>
            <a:spLocks noGrp="1"/>
          </p:cNvSpPr>
          <p:nvPr>
            <p:ph type="dt" sz="half" idx="10"/>
          </p:nvPr>
        </p:nvSpPr>
        <p:spPr/>
        <p:txBody>
          <a:bodyPr/>
          <a:lstStyle/>
          <a:p>
            <a:fld id="{B0B99524-CFF4-4043-89B1-E029BAFC6BEE}" type="datetimeFigureOut">
              <a:rPr lang="en-US" smtClean="0"/>
              <a:t>4/25/2019</a:t>
            </a:fld>
            <a:endParaRPr lang="en-US"/>
          </a:p>
        </p:txBody>
      </p:sp>
      <p:sp>
        <p:nvSpPr>
          <p:cNvPr id="8" name="Footer Placeholder 7">
            <a:extLst>
              <a:ext uri="{FF2B5EF4-FFF2-40B4-BE49-F238E27FC236}">
                <a16:creationId xmlns:a16="http://schemas.microsoft.com/office/drawing/2014/main" id="{ACDF638A-C1B5-48C3-84B4-A24856FCB6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D0C6AD-BFCB-4901-AF22-3ECBA27E6F43}"/>
              </a:ext>
            </a:extLst>
          </p:cNvPr>
          <p:cNvSpPr>
            <a:spLocks noGrp="1"/>
          </p:cNvSpPr>
          <p:nvPr>
            <p:ph type="sldNum" sz="quarter" idx="12"/>
          </p:nvPr>
        </p:nvSpPr>
        <p:spPr/>
        <p:txBody>
          <a:bodyPr/>
          <a:lstStyle/>
          <a:p>
            <a:fld id="{4D4B5FD3-8BDF-473B-B395-6DD9003C0868}" type="slidenum">
              <a:rPr lang="en-US" smtClean="0"/>
              <a:t>‹#›</a:t>
            </a:fld>
            <a:endParaRPr lang="en-US"/>
          </a:p>
        </p:txBody>
      </p:sp>
    </p:spTree>
    <p:extLst>
      <p:ext uri="{BB962C8B-B14F-4D97-AF65-F5344CB8AC3E}">
        <p14:creationId xmlns:p14="http://schemas.microsoft.com/office/powerpoint/2010/main" val="136318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82F93-A054-476E-B0C9-D2D4A80DA8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FCB5E8-BB0D-49A8-92DA-1A687DE97A86}"/>
              </a:ext>
            </a:extLst>
          </p:cNvPr>
          <p:cNvSpPr>
            <a:spLocks noGrp="1"/>
          </p:cNvSpPr>
          <p:nvPr>
            <p:ph type="dt" sz="half" idx="10"/>
          </p:nvPr>
        </p:nvSpPr>
        <p:spPr/>
        <p:txBody>
          <a:bodyPr/>
          <a:lstStyle/>
          <a:p>
            <a:fld id="{B0B99524-CFF4-4043-89B1-E029BAFC6BEE}" type="datetimeFigureOut">
              <a:rPr lang="en-US" smtClean="0"/>
              <a:t>4/25/2019</a:t>
            </a:fld>
            <a:endParaRPr lang="en-US"/>
          </a:p>
        </p:txBody>
      </p:sp>
      <p:sp>
        <p:nvSpPr>
          <p:cNvPr id="4" name="Footer Placeholder 3">
            <a:extLst>
              <a:ext uri="{FF2B5EF4-FFF2-40B4-BE49-F238E27FC236}">
                <a16:creationId xmlns:a16="http://schemas.microsoft.com/office/drawing/2014/main" id="{55838E3D-8BBD-4482-B41F-8DF471ED03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27F29A-FC2A-4FC5-AF7C-597E36A8C52D}"/>
              </a:ext>
            </a:extLst>
          </p:cNvPr>
          <p:cNvSpPr>
            <a:spLocks noGrp="1"/>
          </p:cNvSpPr>
          <p:nvPr>
            <p:ph type="sldNum" sz="quarter" idx="12"/>
          </p:nvPr>
        </p:nvSpPr>
        <p:spPr/>
        <p:txBody>
          <a:bodyPr/>
          <a:lstStyle/>
          <a:p>
            <a:fld id="{4D4B5FD3-8BDF-473B-B395-6DD9003C0868}" type="slidenum">
              <a:rPr lang="en-US" smtClean="0"/>
              <a:t>‹#›</a:t>
            </a:fld>
            <a:endParaRPr lang="en-US"/>
          </a:p>
        </p:txBody>
      </p:sp>
    </p:spTree>
    <p:extLst>
      <p:ext uri="{BB962C8B-B14F-4D97-AF65-F5344CB8AC3E}">
        <p14:creationId xmlns:p14="http://schemas.microsoft.com/office/powerpoint/2010/main" val="149875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472A7F-F210-4511-B10E-91403E42133D}"/>
              </a:ext>
            </a:extLst>
          </p:cNvPr>
          <p:cNvSpPr>
            <a:spLocks noGrp="1"/>
          </p:cNvSpPr>
          <p:nvPr>
            <p:ph type="dt" sz="half" idx="10"/>
          </p:nvPr>
        </p:nvSpPr>
        <p:spPr/>
        <p:txBody>
          <a:bodyPr/>
          <a:lstStyle/>
          <a:p>
            <a:fld id="{B0B99524-CFF4-4043-89B1-E029BAFC6BEE}" type="datetimeFigureOut">
              <a:rPr lang="en-US" smtClean="0"/>
              <a:t>4/25/2019</a:t>
            </a:fld>
            <a:endParaRPr lang="en-US"/>
          </a:p>
        </p:txBody>
      </p:sp>
      <p:sp>
        <p:nvSpPr>
          <p:cNvPr id="3" name="Footer Placeholder 2">
            <a:extLst>
              <a:ext uri="{FF2B5EF4-FFF2-40B4-BE49-F238E27FC236}">
                <a16:creationId xmlns:a16="http://schemas.microsoft.com/office/drawing/2014/main" id="{F9A41260-719D-4A87-AF45-E844374E1F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001F3F-076A-4B10-9107-86202C0463B1}"/>
              </a:ext>
            </a:extLst>
          </p:cNvPr>
          <p:cNvSpPr>
            <a:spLocks noGrp="1"/>
          </p:cNvSpPr>
          <p:nvPr>
            <p:ph type="sldNum" sz="quarter" idx="12"/>
          </p:nvPr>
        </p:nvSpPr>
        <p:spPr/>
        <p:txBody>
          <a:bodyPr/>
          <a:lstStyle/>
          <a:p>
            <a:fld id="{4D4B5FD3-8BDF-473B-B395-6DD9003C0868}" type="slidenum">
              <a:rPr lang="en-US" smtClean="0"/>
              <a:t>‹#›</a:t>
            </a:fld>
            <a:endParaRPr lang="en-US"/>
          </a:p>
        </p:txBody>
      </p:sp>
    </p:spTree>
    <p:extLst>
      <p:ext uri="{BB962C8B-B14F-4D97-AF65-F5344CB8AC3E}">
        <p14:creationId xmlns:p14="http://schemas.microsoft.com/office/powerpoint/2010/main" val="3160022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2A60-0BF8-403D-9F84-1DD76C68B4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071E0D-3E2D-47BC-B4F5-E1AA406926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721883-7E7D-4B88-B345-D8F3622F5D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6992C0-6533-460F-B893-CF1AB315EB4C}"/>
              </a:ext>
            </a:extLst>
          </p:cNvPr>
          <p:cNvSpPr>
            <a:spLocks noGrp="1"/>
          </p:cNvSpPr>
          <p:nvPr>
            <p:ph type="dt" sz="half" idx="10"/>
          </p:nvPr>
        </p:nvSpPr>
        <p:spPr/>
        <p:txBody>
          <a:bodyPr/>
          <a:lstStyle/>
          <a:p>
            <a:fld id="{B0B99524-CFF4-4043-89B1-E029BAFC6BEE}" type="datetimeFigureOut">
              <a:rPr lang="en-US" smtClean="0"/>
              <a:t>4/25/2019</a:t>
            </a:fld>
            <a:endParaRPr lang="en-US"/>
          </a:p>
        </p:txBody>
      </p:sp>
      <p:sp>
        <p:nvSpPr>
          <p:cNvPr id="6" name="Footer Placeholder 5">
            <a:extLst>
              <a:ext uri="{FF2B5EF4-FFF2-40B4-BE49-F238E27FC236}">
                <a16:creationId xmlns:a16="http://schemas.microsoft.com/office/drawing/2014/main" id="{A96C1D7D-2CA2-45F2-A097-808F375C50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38FDFD-59BF-4EE8-8DB2-EFDB8281D7BD}"/>
              </a:ext>
            </a:extLst>
          </p:cNvPr>
          <p:cNvSpPr>
            <a:spLocks noGrp="1"/>
          </p:cNvSpPr>
          <p:nvPr>
            <p:ph type="sldNum" sz="quarter" idx="12"/>
          </p:nvPr>
        </p:nvSpPr>
        <p:spPr/>
        <p:txBody>
          <a:bodyPr/>
          <a:lstStyle/>
          <a:p>
            <a:fld id="{4D4B5FD3-8BDF-473B-B395-6DD9003C0868}" type="slidenum">
              <a:rPr lang="en-US" smtClean="0"/>
              <a:t>‹#›</a:t>
            </a:fld>
            <a:endParaRPr lang="en-US"/>
          </a:p>
        </p:txBody>
      </p:sp>
    </p:spTree>
    <p:extLst>
      <p:ext uri="{BB962C8B-B14F-4D97-AF65-F5344CB8AC3E}">
        <p14:creationId xmlns:p14="http://schemas.microsoft.com/office/powerpoint/2010/main" val="276807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3EE97-FCAD-42E1-BFCB-F750D746B6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49B09E-887F-45EC-B745-70F7FC6746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BCC965-05AB-45E1-B6E1-A5B85C64E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F942D7-69C0-4380-955F-7A3AADE0323B}"/>
              </a:ext>
            </a:extLst>
          </p:cNvPr>
          <p:cNvSpPr>
            <a:spLocks noGrp="1"/>
          </p:cNvSpPr>
          <p:nvPr>
            <p:ph type="dt" sz="half" idx="10"/>
          </p:nvPr>
        </p:nvSpPr>
        <p:spPr/>
        <p:txBody>
          <a:bodyPr/>
          <a:lstStyle/>
          <a:p>
            <a:fld id="{B0B99524-CFF4-4043-89B1-E029BAFC6BEE}" type="datetimeFigureOut">
              <a:rPr lang="en-US" smtClean="0"/>
              <a:t>4/25/2019</a:t>
            </a:fld>
            <a:endParaRPr lang="en-US"/>
          </a:p>
        </p:txBody>
      </p:sp>
      <p:sp>
        <p:nvSpPr>
          <p:cNvPr id="6" name="Footer Placeholder 5">
            <a:extLst>
              <a:ext uri="{FF2B5EF4-FFF2-40B4-BE49-F238E27FC236}">
                <a16:creationId xmlns:a16="http://schemas.microsoft.com/office/drawing/2014/main" id="{51ABACE7-2108-426B-A059-AE34B9077A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0BBF54-59FA-4B80-8FC9-C44BD7F01470}"/>
              </a:ext>
            </a:extLst>
          </p:cNvPr>
          <p:cNvSpPr>
            <a:spLocks noGrp="1"/>
          </p:cNvSpPr>
          <p:nvPr>
            <p:ph type="sldNum" sz="quarter" idx="12"/>
          </p:nvPr>
        </p:nvSpPr>
        <p:spPr/>
        <p:txBody>
          <a:bodyPr/>
          <a:lstStyle/>
          <a:p>
            <a:fld id="{4D4B5FD3-8BDF-473B-B395-6DD9003C0868}" type="slidenum">
              <a:rPr lang="en-US" smtClean="0"/>
              <a:t>‹#›</a:t>
            </a:fld>
            <a:endParaRPr lang="en-US"/>
          </a:p>
        </p:txBody>
      </p:sp>
    </p:spTree>
    <p:extLst>
      <p:ext uri="{BB962C8B-B14F-4D97-AF65-F5344CB8AC3E}">
        <p14:creationId xmlns:p14="http://schemas.microsoft.com/office/powerpoint/2010/main" val="3343333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938A32-A8CB-4A47-814B-ED95000A49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DE5C4A-3ADB-4A26-98A3-D12FA6FB61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B514EB-EF2E-4015-A9D6-562194DFED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99524-CFF4-4043-89B1-E029BAFC6BEE}" type="datetimeFigureOut">
              <a:rPr lang="en-US" smtClean="0"/>
              <a:t>4/25/2019</a:t>
            </a:fld>
            <a:endParaRPr lang="en-US"/>
          </a:p>
        </p:txBody>
      </p:sp>
      <p:sp>
        <p:nvSpPr>
          <p:cNvPr id="5" name="Footer Placeholder 4">
            <a:extLst>
              <a:ext uri="{FF2B5EF4-FFF2-40B4-BE49-F238E27FC236}">
                <a16:creationId xmlns:a16="http://schemas.microsoft.com/office/drawing/2014/main" id="{022D7B67-ED95-4A13-9A7B-B718B1FD6F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E8B547-A44B-4B8B-BA54-7B7DD697FF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4B5FD3-8BDF-473B-B395-6DD9003C0868}" type="slidenum">
              <a:rPr lang="en-US" smtClean="0"/>
              <a:t>‹#›</a:t>
            </a:fld>
            <a:endParaRPr lang="en-US"/>
          </a:p>
        </p:txBody>
      </p:sp>
    </p:spTree>
    <p:extLst>
      <p:ext uri="{BB962C8B-B14F-4D97-AF65-F5344CB8AC3E}">
        <p14:creationId xmlns:p14="http://schemas.microsoft.com/office/powerpoint/2010/main" val="1675312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24"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25" name="Oval 24">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26"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 name="Subtitle 2">
            <a:extLst>
              <a:ext uri="{FF2B5EF4-FFF2-40B4-BE49-F238E27FC236}">
                <a16:creationId xmlns:a16="http://schemas.microsoft.com/office/drawing/2014/main" id="{4C45AC1F-EDB5-48CA-8573-DF13C5688B57}"/>
              </a:ext>
            </a:extLst>
          </p:cNvPr>
          <p:cNvSpPr>
            <a:spLocks noGrp="1"/>
          </p:cNvSpPr>
          <p:nvPr>
            <p:ph type="subTitle" idx="1"/>
          </p:nvPr>
        </p:nvSpPr>
        <p:spPr>
          <a:xfrm>
            <a:off x="1524000" y="4495800"/>
            <a:ext cx="9144000" cy="762000"/>
          </a:xfrm>
        </p:spPr>
        <p:txBody>
          <a:bodyPr>
            <a:normAutofit/>
          </a:bodyPr>
          <a:lstStyle/>
          <a:p>
            <a:r>
              <a:rPr lang="en-US" sz="1800" dirty="0"/>
              <a:t>Dr. Sheila Washington</a:t>
            </a:r>
          </a:p>
          <a:p>
            <a:endParaRPr lang="en-US" sz="1800" dirty="0"/>
          </a:p>
        </p:txBody>
      </p:sp>
      <p:sp>
        <p:nvSpPr>
          <p:cNvPr id="28" name="Rectangle 27">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3B843DD-FD85-4BB2-AB6E-9B8874AA9ECE}"/>
              </a:ext>
            </a:extLst>
          </p:cNvPr>
          <p:cNvSpPr>
            <a:spLocks noGrp="1"/>
          </p:cNvSpPr>
          <p:nvPr>
            <p:ph type="ctrTitle"/>
          </p:nvPr>
        </p:nvSpPr>
        <p:spPr>
          <a:xfrm>
            <a:off x="1524000" y="2776538"/>
            <a:ext cx="9144000" cy="1381188"/>
          </a:xfrm>
        </p:spPr>
        <p:txBody>
          <a:bodyPr anchor="ctr">
            <a:normAutofit/>
          </a:bodyPr>
          <a:lstStyle/>
          <a:p>
            <a:r>
              <a:rPr lang="en-US" sz="4000">
                <a:solidFill>
                  <a:schemeClr val="bg2"/>
                </a:solidFill>
              </a:rPr>
              <a:t>Money Management</a:t>
            </a:r>
          </a:p>
        </p:txBody>
      </p:sp>
    </p:spTree>
    <p:extLst>
      <p:ext uri="{BB962C8B-B14F-4D97-AF65-F5344CB8AC3E}">
        <p14:creationId xmlns:p14="http://schemas.microsoft.com/office/powerpoint/2010/main" val="304977482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0AB24ED-D01D-4674-AFE1-3DD6C5231FEA}"/>
              </a:ext>
            </a:extLst>
          </p:cNvPr>
          <p:cNvSpPr>
            <a:spLocks noGrp="1"/>
          </p:cNvSpPr>
          <p:nvPr>
            <p:ph type="title"/>
          </p:nvPr>
        </p:nvSpPr>
        <p:spPr>
          <a:xfrm>
            <a:off x="838200" y="1412488"/>
            <a:ext cx="2899189" cy="4363844"/>
          </a:xfrm>
        </p:spPr>
        <p:txBody>
          <a:bodyPr anchor="t">
            <a:normAutofit/>
          </a:bodyPr>
          <a:lstStyle/>
          <a:p>
            <a:r>
              <a:rPr lang="en-US" sz="4000" b="1">
                <a:solidFill>
                  <a:srgbClr val="FFFFFF"/>
                </a:solidFill>
              </a:rPr>
              <a:t>Buying a Home</a:t>
            </a:r>
          </a:p>
        </p:txBody>
      </p:sp>
      <p:sp>
        <p:nvSpPr>
          <p:cNvPr id="3" name="Content Placeholder 2">
            <a:extLst>
              <a:ext uri="{FF2B5EF4-FFF2-40B4-BE49-F238E27FC236}">
                <a16:creationId xmlns:a16="http://schemas.microsoft.com/office/drawing/2014/main" id="{3D9FA99B-4CBA-4801-86D1-E2D5B501D421}"/>
              </a:ext>
            </a:extLst>
          </p:cNvPr>
          <p:cNvSpPr>
            <a:spLocks noGrp="1"/>
          </p:cNvSpPr>
          <p:nvPr>
            <p:ph sz="half" idx="1"/>
          </p:nvPr>
        </p:nvSpPr>
        <p:spPr>
          <a:xfrm>
            <a:off x="4380855" y="1412489"/>
            <a:ext cx="3427283" cy="4363844"/>
          </a:xfrm>
        </p:spPr>
        <p:txBody>
          <a:bodyPr>
            <a:normAutofit lnSpcReduction="10000"/>
          </a:bodyPr>
          <a:lstStyle/>
          <a:p>
            <a:pPr marL="0" indent="0">
              <a:buNone/>
            </a:pPr>
            <a:r>
              <a:rPr lang="en-US" sz="2300" b="1" dirty="0"/>
              <a:t>What mortgage companies look at:</a:t>
            </a:r>
          </a:p>
          <a:p>
            <a:pPr marL="0" indent="0">
              <a:buNone/>
            </a:pPr>
            <a:endParaRPr lang="en-US" sz="2000" dirty="0"/>
          </a:p>
          <a:p>
            <a:pPr marL="514350" indent="-514350">
              <a:buAutoNum type="arabicPeriod"/>
            </a:pPr>
            <a:r>
              <a:rPr lang="en-US" sz="2000" dirty="0"/>
              <a:t>Income</a:t>
            </a:r>
          </a:p>
          <a:p>
            <a:pPr marL="514350" indent="-514350">
              <a:buAutoNum type="arabicPeriod"/>
            </a:pPr>
            <a:r>
              <a:rPr lang="en-US" sz="2000" dirty="0"/>
              <a:t>Debt</a:t>
            </a:r>
          </a:p>
          <a:p>
            <a:pPr marL="514350" indent="-514350">
              <a:buAutoNum type="arabicPeriod"/>
            </a:pPr>
            <a:r>
              <a:rPr lang="en-US" sz="2000" dirty="0"/>
              <a:t>Time on job</a:t>
            </a:r>
          </a:p>
          <a:p>
            <a:pPr marL="514350" indent="-514350">
              <a:buAutoNum type="arabicPeriod"/>
            </a:pPr>
            <a:r>
              <a:rPr lang="en-US" sz="2000" dirty="0"/>
              <a:t>Saving</a:t>
            </a:r>
          </a:p>
          <a:p>
            <a:pPr marL="514350" indent="-514350">
              <a:buAutoNum type="arabicPeriod"/>
            </a:pPr>
            <a:r>
              <a:rPr lang="en-US" sz="2000" dirty="0"/>
              <a:t>Patterns of Spending</a:t>
            </a:r>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48A18058-76FF-41C8-99BF-5B3A72D1603D}"/>
              </a:ext>
            </a:extLst>
          </p:cNvPr>
          <p:cNvSpPr>
            <a:spLocks noGrp="1"/>
          </p:cNvSpPr>
          <p:nvPr>
            <p:ph sz="half" idx="2"/>
          </p:nvPr>
        </p:nvSpPr>
        <p:spPr>
          <a:xfrm>
            <a:off x="8451604" y="1412489"/>
            <a:ext cx="3197701" cy="4363844"/>
          </a:xfrm>
        </p:spPr>
        <p:txBody>
          <a:bodyPr>
            <a:normAutofit lnSpcReduction="10000"/>
          </a:bodyPr>
          <a:lstStyle/>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6.    Number of Accounts</a:t>
            </a:r>
          </a:p>
          <a:p>
            <a:pPr marL="0" indent="0">
              <a:buNone/>
            </a:pPr>
            <a:r>
              <a:rPr lang="en-US" sz="2000" dirty="0"/>
              <a:t>7.    Types of Accounts</a:t>
            </a:r>
          </a:p>
          <a:p>
            <a:pPr marL="0" indent="0">
              <a:buNone/>
            </a:pPr>
            <a:r>
              <a:rPr lang="en-US" sz="2000" dirty="0"/>
              <a:t>8.    Account Balances</a:t>
            </a:r>
          </a:p>
          <a:p>
            <a:pPr marL="0" indent="0">
              <a:buNone/>
            </a:pPr>
            <a:r>
              <a:rPr lang="en-US" sz="2000" dirty="0"/>
              <a:t>9.    Late/Slow Payments</a:t>
            </a:r>
          </a:p>
          <a:p>
            <a:pPr marL="0" indent="0">
              <a:buNone/>
            </a:pPr>
            <a:r>
              <a:rPr lang="en-US" sz="2000" dirty="0"/>
              <a:t>10.  Length of Credit History</a:t>
            </a:r>
          </a:p>
          <a:p>
            <a:pPr marL="0" indent="0">
              <a:buNone/>
            </a:pPr>
            <a:r>
              <a:rPr lang="en-US" sz="2000" dirty="0"/>
              <a:t>11.  Overall Credit Score</a:t>
            </a:r>
          </a:p>
          <a:p>
            <a:pPr marL="0" indent="0">
              <a:buNone/>
            </a:pPr>
            <a:endParaRPr lang="en-US" sz="2000" dirty="0"/>
          </a:p>
          <a:p>
            <a:pPr marL="0" indent="0">
              <a:buNone/>
            </a:pPr>
            <a:r>
              <a:rPr lang="en-US" sz="2000" b="1" dirty="0"/>
              <a:t>***Shop within your means!!!!</a:t>
            </a:r>
          </a:p>
        </p:txBody>
      </p:sp>
    </p:spTree>
    <p:extLst>
      <p:ext uri="{BB962C8B-B14F-4D97-AF65-F5344CB8AC3E}">
        <p14:creationId xmlns:p14="http://schemas.microsoft.com/office/powerpoint/2010/main" val="3544345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9FA64C-988C-460C-B1EE-419C1699F0C6}"/>
              </a:ext>
            </a:extLst>
          </p:cNvPr>
          <p:cNvSpPr/>
          <p:nvPr/>
        </p:nvSpPr>
        <p:spPr>
          <a:xfrm>
            <a:off x="3048000" y="2373582"/>
            <a:ext cx="6096000" cy="3139321"/>
          </a:xfrm>
          <a:prstGeom prst="rect">
            <a:avLst/>
          </a:prstGeom>
        </p:spPr>
        <p:txBody>
          <a:bodyPr>
            <a:spAutoFit/>
          </a:bodyPr>
          <a:lstStyle/>
          <a:p>
            <a:pPr>
              <a:buFont typeface="+mj-lt"/>
              <a:buAutoNum type="arabicPeriod"/>
            </a:pPr>
            <a:r>
              <a:rPr lang="en-US" b="0" i="0" u="none" strike="noStrike" dirty="0">
                <a:solidFill>
                  <a:srgbClr val="222222"/>
                </a:solidFill>
                <a:effectLst/>
                <a:latin typeface="arial" panose="020B0604020202020204" pitchFamily="34" charset="0"/>
              </a:rPr>
              <a:t> </a:t>
            </a:r>
            <a:r>
              <a:rPr lang="en-US" dirty="0">
                <a:solidFill>
                  <a:srgbClr val="222222"/>
                </a:solidFill>
                <a:latin typeface="arial" panose="020B0604020202020204" pitchFamily="34" charset="0"/>
              </a:rPr>
              <a:t>Paying tithes</a:t>
            </a:r>
            <a:endParaRPr lang="en-US" b="0" i="0" u="none" strike="noStrike" dirty="0">
              <a:solidFill>
                <a:srgbClr val="222222"/>
              </a:solidFill>
              <a:effectLst/>
              <a:latin typeface="arial" panose="020B0604020202020204" pitchFamily="34" charset="0"/>
            </a:endParaRPr>
          </a:p>
          <a:p>
            <a:endParaRPr lang="en-US" b="0" i="0" u="none" strike="noStrike" dirty="0">
              <a:solidFill>
                <a:srgbClr val="222222"/>
              </a:solidFill>
              <a:effectLst/>
              <a:latin typeface="arial" panose="020B0604020202020204" pitchFamily="34" charset="0"/>
            </a:endParaRPr>
          </a:p>
          <a:p>
            <a:r>
              <a:rPr lang="en-US" b="0" i="0" u="none" strike="noStrike" dirty="0">
                <a:solidFill>
                  <a:srgbClr val="222222"/>
                </a:solidFill>
                <a:effectLst/>
                <a:latin typeface="arial" panose="020B0604020202020204" pitchFamily="34" charset="0"/>
              </a:rPr>
              <a:t>2. Make a Budget </a:t>
            </a:r>
          </a:p>
          <a:p>
            <a:endParaRPr lang="en-US" b="0" i="0" u="none" strike="noStrike" dirty="0">
              <a:solidFill>
                <a:srgbClr val="222222"/>
              </a:solidFill>
              <a:effectLst/>
              <a:latin typeface="arial" panose="020B0604020202020204" pitchFamily="34" charset="0"/>
            </a:endParaRPr>
          </a:p>
          <a:p>
            <a:r>
              <a:rPr lang="en-US" b="0" i="0" u="none" strike="noStrike" dirty="0">
                <a:solidFill>
                  <a:srgbClr val="222222"/>
                </a:solidFill>
                <a:effectLst/>
                <a:latin typeface="arial" panose="020B0604020202020204" pitchFamily="34" charset="0"/>
              </a:rPr>
              <a:t>3. </a:t>
            </a:r>
            <a:r>
              <a:rPr lang="en-US" dirty="0">
                <a:solidFill>
                  <a:srgbClr val="222222"/>
                </a:solidFill>
                <a:latin typeface="arial" panose="020B0604020202020204" pitchFamily="34" charset="0"/>
              </a:rPr>
              <a:t>S</a:t>
            </a:r>
            <a:r>
              <a:rPr lang="en-US" b="0" i="0" u="none" strike="noStrike" dirty="0">
                <a:solidFill>
                  <a:srgbClr val="222222"/>
                </a:solidFill>
                <a:effectLst/>
                <a:latin typeface="arial" panose="020B0604020202020204" pitchFamily="34" charset="0"/>
              </a:rPr>
              <a:t>ave and Invest</a:t>
            </a:r>
          </a:p>
          <a:p>
            <a:r>
              <a:rPr lang="en-US" b="0" i="0" u="none" strike="noStrike" dirty="0">
                <a:solidFill>
                  <a:srgbClr val="222222"/>
                </a:solidFill>
                <a:effectLst/>
                <a:latin typeface="arial" panose="020B0604020202020204" pitchFamily="34" charset="0"/>
              </a:rPr>
              <a:t> </a:t>
            </a:r>
          </a:p>
          <a:p>
            <a:r>
              <a:rPr lang="en-US" b="0" i="0" u="none" strike="noStrike" dirty="0">
                <a:solidFill>
                  <a:srgbClr val="222222"/>
                </a:solidFill>
                <a:effectLst/>
                <a:latin typeface="arial" panose="020B0604020202020204" pitchFamily="34" charset="0"/>
              </a:rPr>
              <a:t>4. Start an Emergency </a:t>
            </a:r>
            <a:r>
              <a:rPr lang="en-US" dirty="0">
                <a:solidFill>
                  <a:srgbClr val="222222"/>
                </a:solidFill>
                <a:latin typeface="arial" panose="020B0604020202020204" pitchFamily="34" charset="0"/>
              </a:rPr>
              <a:t>F</a:t>
            </a:r>
            <a:r>
              <a:rPr lang="en-US" b="0" i="0" u="none" strike="noStrike" dirty="0">
                <a:solidFill>
                  <a:srgbClr val="222222"/>
                </a:solidFill>
                <a:effectLst/>
                <a:latin typeface="arial" panose="020B0604020202020204" pitchFamily="34" charset="0"/>
              </a:rPr>
              <a:t>und</a:t>
            </a:r>
          </a:p>
          <a:p>
            <a:endParaRPr lang="en-US" b="0" i="0" u="none" strike="noStrike" dirty="0">
              <a:solidFill>
                <a:srgbClr val="222222"/>
              </a:solidFill>
              <a:effectLst/>
              <a:latin typeface="arial" panose="020B0604020202020204" pitchFamily="34" charset="0"/>
            </a:endParaRPr>
          </a:p>
          <a:p>
            <a:r>
              <a:rPr lang="en-US" b="0" i="0" u="none" strike="noStrike" dirty="0">
                <a:solidFill>
                  <a:srgbClr val="222222"/>
                </a:solidFill>
                <a:effectLst/>
                <a:latin typeface="arial" panose="020B0604020202020204" pitchFamily="34" charset="0"/>
              </a:rPr>
              <a:t>5. Pay off Your Debt</a:t>
            </a:r>
          </a:p>
          <a:p>
            <a:endParaRPr lang="en-US" dirty="0">
              <a:solidFill>
                <a:srgbClr val="222222"/>
              </a:solidFill>
              <a:latin typeface="arial" panose="020B0604020202020204" pitchFamily="34" charset="0"/>
            </a:endParaRPr>
          </a:p>
          <a:p>
            <a:r>
              <a:rPr lang="en-US" b="0" i="0" u="none" strike="noStrike" dirty="0">
                <a:solidFill>
                  <a:srgbClr val="222222"/>
                </a:solidFill>
                <a:effectLst/>
                <a:latin typeface="arial" panose="020B0604020202020204" pitchFamily="34" charset="0"/>
              </a:rPr>
              <a:t>6. Buying a Home—A brief overview</a:t>
            </a:r>
          </a:p>
        </p:txBody>
      </p:sp>
      <p:sp>
        <p:nvSpPr>
          <p:cNvPr id="4" name="Title 3">
            <a:extLst>
              <a:ext uri="{FF2B5EF4-FFF2-40B4-BE49-F238E27FC236}">
                <a16:creationId xmlns:a16="http://schemas.microsoft.com/office/drawing/2014/main" id="{588834C3-4ABF-49B8-8F19-4549D27BD8E4}"/>
              </a:ext>
            </a:extLst>
          </p:cNvPr>
          <p:cNvSpPr>
            <a:spLocks noGrp="1"/>
          </p:cNvSpPr>
          <p:nvPr>
            <p:ph type="title"/>
          </p:nvPr>
        </p:nvSpPr>
        <p:spPr>
          <a:xfrm>
            <a:off x="838200" y="351873"/>
            <a:ext cx="10515600" cy="1325563"/>
          </a:xfrm>
        </p:spPr>
        <p:txBody>
          <a:bodyPr/>
          <a:lstStyle/>
          <a:p>
            <a:pPr algn="ctr"/>
            <a:r>
              <a:rPr lang="en-US" b="1" u="sng" dirty="0"/>
              <a:t>Topics for Discussion</a:t>
            </a:r>
          </a:p>
        </p:txBody>
      </p:sp>
      <p:sp>
        <p:nvSpPr>
          <p:cNvPr id="5" name="Content Placeholder 4">
            <a:extLst>
              <a:ext uri="{FF2B5EF4-FFF2-40B4-BE49-F238E27FC236}">
                <a16:creationId xmlns:a16="http://schemas.microsoft.com/office/drawing/2014/main" id="{D761EE47-2009-4453-888F-EABC0672CE94}"/>
              </a:ext>
            </a:extLst>
          </p:cNvPr>
          <p:cNvSpPr>
            <a:spLocks noGrp="1"/>
          </p:cNvSpPr>
          <p:nvPr>
            <p:ph idx="1"/>
          </p:nvPr>
        </p:nvSpPr>
        <p:spPr/>
        <p:txBody>
          <a:bodyPr/>
          <a:lstStyle/>
          <a:p>
            <a:pPr marL="0" indent="0">
              <a:buNone/>
            </a:pPr>
            <a:r>
              <a:rPr lang="en-US" dirty="0"/>
              <a:t>                  Introduction</a:t>
            </a:r>
          </a:p>
        </p:txBody>
      </p:sp>
    </p:spTree>
    <p:extLst>
      <p:ext uri="{BB962C8B-B14F-4D97-AF65-F5344CB8AC3E}">
        <p14:creationId xmlns:p14="http://schemas.microsoft.com/office/powerpoint/2010/main" val="515474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2E14-E532-40E5-9E7C-992CD273CAF6}"/>
              </a:ext>
            </a:extLst>
          </p:cNvPr>
          <p:cNvSpPr>
            <a:spLocks noGrp="1"/>
          </p:cNvSpPr>
          <p:nvPr>
            <p:ph type="title"/>
          </p:nvPr>
        </p:nvSpPr>
        <p:spPr/>
        <p:txBody>
          <a:bodyPr/>
          <a:lstStyle/>
          <a:p>
            <a:pPr algn="ctr"/>
            <a:r>
              <a:rPr lang="en-US" b="1" u="sng" dirty="0"/>
              <a:t>First Things First</a:t>
            </a:r>
          </a:p>
        </p:txBody>
      </p:sp>
      <p:sp>
        <p:nvSpPr>
          <p:cNvPr id="3" name="Content Placeholder 2">
            <a:extLst>
              <a:ext uri="{FF2B5EF4-FFF2-40B4-BE49-F238E27FC236}">
                <a16:creationId xmlns:a16="http://schemas.microsoft.com/office/drawing/2014/main" id="{02470C8D-D31F-4BC7-BCF0-F134DBD2A232}"/>
              </a:ext>
            </a:extLst>
          </p:cNvPr>
          <p:cNvSpPr>
            <a:spLocks noGrp="1"/>
          </p:cNvSpPr>
          <p:nvPr>
            <p:ph idx="1"/>
          </p:nvPr>
        </p:nvSpPr>
        <p:spPr/>
        <p:txBody>
          <a:bodyPr>
            <a:normAutofit fontScale="25000" lnSpcReduction="20000"/>
          </a:bodyPr>
          <a:lstStyle/>
          <a:p>
            <a:pPr marL="0" indent="0" algn="ctr">
              <a:buNone/>
            </a:pPr>
            <a:r>
              <a:rPr lang="en-US" sz="9600" b="1" dirty="0"/>
              <a:t>Paying Tithes</a:t>
            </a:r>
          </a:p>
          <a:p>
            <a:pPr marL="0" indent="0">
              <a:buNone/>
            </a:pPr>
            <a:r>
              <a:rPr lang="en-US" sz="6800" b="1" dirty="0"/>
              <a:t>Proverbs 3:9-10 </a:t>
            </a:r>
          </a:p>
          <a:p>
            <a:pPr marL="0" indent="0">
              <a:lnSpc>
                <a:spcPct val="170000"/>
              </a:lnSpc>
              <a:buNone/>
            </a:pPr>
            <a:r>
              <a:rPr lang="en-US" sz="6800" b="1" baseline="30000" dirty="0"/>
              <a:t> </a:t>
            </a:r>
            <a:r>
              <a:rPr lang="en-US" sz="6800" dirty="0" err="1"/>
              <a:t>Honour</a:t>
            </a:r>
            <a:r>
              <a:rPr lang="en-US" sz="6800" dirty="0"/>
              <a:t> the </a:t>
            </a:r>
            <a:r>
              <a:rPr lang="en-US" sz="6800" cap="small" dirty="0"/>
              <a:t>Lord</a:t>
            </a:r>
            <a:r>
              <a:rPr lang="en-US" sz="6800" dirty="0"/>
              <a:t> with thy substance, and with the </a:t>
            </a:r>
            <a:r>
              <a:rPr lang="en-US" sz="6800" dirty="0" err="1"/>
              <a:t>firstfruits</a:t>
            </a:r>
            <a:r>
              <a:rPr lang="en-US" sz="6800" dirty="0"/>
              <a:t> of all thine increase. So shall thy barns be filled with plenty, and thy presses shall burst out with new wine.</a:t>
            </a:r>
          </a:p>
          <a:p>
            <a:pPr marL="0" indent="0">
              <a:buNone/>
            </a:pPr>
            <a:endParaRPr lang="en-US" sz="6800" dirty="0"/>
          </a:p>
          <a:p>
            <a:pPr marL="0" indent="0">
              <a:buNone/>
            </a:pPr>
            <a:r>
              <a:rPr lang="en-US" sz="6800" b="1" dirty="0"/>
              <a:t>1 Kings 17:13-16</a:t>
            </a:r>
          </a:p>
          <a:p>
            <a:pPr marL="0" indent="0">
              <a:lnSpc>
                <a:spcPct val="170000"/>
              </a:lnSpc>
              <a:buNone/>
            </a:pPr>
            <a:r>
              <a:rPr lang="en-US" sz="6800" dirty="0"/>
              <a:t>And Elijah said unto her, Fear not; go </a:t>
            </a:r>
            <a:r>
              <a:rPr lang="en-US" sz="6800" i="1" dirty="0"/>
              <a:t>and</a:t>
            </a:r>
            <a:r>
              <a:rPr lang="en-US" sz="6800" dirty="0"/>
              <a:t> do as thou hast said: but make me thereof a little cake first, and bring </a:t>
            </a:r>
            <a:r>
              <a:rPr lang="en-US" sz="6800" i="1" dirty="0"/>
              <a:t>it</a:t>
            </a:r>
            <a:r>
              <a:rPr lang="en-US" sz="6800" dirty="0"/>
              <a:t> unto me, and after make for thee and for thy son. For thus saith the LORD God of Israel, The barrel of meal shall not waste, neither shall the cruse of oil fail, until the day </a:t>
            </a:r>
            <a:r>
              <a:rPr lang="en-US" sz="6800" i="1" dirty="0"/>
              <a:t>that</a:t>
            </a:r>
            <a:r>
              <a:rPr lang="en-US" sz="6800" dirty="0"/>
              <a:t> the LORD </a:t>
            </a:r>
            <a:r>
              <a:rPr lang="en-US" sz="6800" dirty="0" err="1"/>
              <a:t>sendeth</a:t>
            </a:r>
            <a:r>
              <a:rPr lang="en-US" sz="6800" dirty="0"/>
              <a:t> rain upon the earth. And she went and did according to the saying of Elijah: and she, and he, and her house, did eat </a:t>
            </a:r>
            <a:r>
              <a:rPr lang="en-US" sz="6800" i="1" dirty="0"/>
              <a:t>many</a:t>
            </a:r>
            <a:r>
              <a:rPr lang="en-US" sz="6800" dirty="0"/>
              <a:t> days. The flour jar did not become empty, and the oil jug did not run dry, according to the word of the LORD he had spoken through Elijah.</a:t>
            </a:r>
            <a:br>
              <a:rPr lang="en-US" sz="6800" dirty="0"/>
            </a:br>
            <a:br>
              <a:rPr lang="en-US" sz="6800" dirty="0"/>
            </a:br>
            <a:br>
              <a:rPr lang="en-US" sz="1800" dirty="0"/>
            </a:br>
            <a:endParaRPr lang="en-US" sz="1800" dirty="0"/>
          </a:p>
        </p:txBody>
      </p:sp>
    </p:spTree>
    <p:extLst>
      <p:ext uri="{BB962C8B-B14F-4D97-AF65-F5344CB8AC3E}">
        <p14:creationId xmlns:p14="http://schemas.microsoft.com/office/powerpoint/2010/main" val="1307613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19468665-1BF6-48C6-B844-3C265C8DABF0}"/>
              </a:ext>
            </a:extLst>
          </p:cNvPr>
          <p:cNvSpPr>
            <a:spLocks noGrp="1"/>
          </p:cNvSpPr>
          <p:nvPr>
            <p:ph type="title"/>
          </p:nvPr>
        </p:nvSpPr>
        <p:spPr>
          <a:xfrm>
            <a:off x="535020" y="685800"/>
            <a:ext cx="2780271" cy="5105400"/>
          </a:xfrm>
        </p:spPr>
        <p:txBody>
          <a:bodyPr>
            <a:normAutofit/>
          </a:bodyPr>
          <a:lstStyle/>
          <a:p>
            <a:r>
              <a:rPr lang="en-US" sz="4000" b="1">
                <a:solidFill>
                  <a:srgbClr val="FFFFFF"/>
                </a:solidFill>
              </a:rPr>
              <a:t>Make a Budget</a:t>
            </a:r>
          </a:p>
        </p:txBody>
      </p:sp>
      <p:graphicFrame>
        <p:nvGraphicFramePr>
          <p:cNvPr id="5" name="Content Placeholder 2">
            <a:extLst>
              <a:ext uri="{FF2B5EF4-FFF2-40B4-BE49-F238E27FC236}">
                <a16:creationId xmlns:a16="http://schemas.microsoft.com/office/drawing/2014/main" id="{BF3D242E-78CB-4C7F-9BE8-B001B58CB188}"/>
              </a:ext>
            </a:extLst>
          </p:cNvPr>
          <p:cNvGraphicFramePr>
            <a:graphicFrameLocks noGrp="1"/>
          </p:cNvGraphicFramePr>
          <p:nvPr>
            <p:ph idx="1"/>
            <p:extLst>
              <p:ext uri="{D42A27DB-BD31-4B8C-83A1-F6EECF244321}">
                <p14:modId xmlns:p14="http://schemas.microsoft.com/office/powerpoint/2010/main" val="1671834687"/>
              </p:ext>
            </p:extLst>
          </p:nvPr>
        </p:nvGraphicFramePr>
        <p:xfrm>
          <a:off x="5010150" y="685800"/>
          <a:ext cx="6492875" cy="5329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2915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7B11C8A-5A60-4D65-86DB-4EC47C7F63E7}"/>
              </a:ext>
            </a:extLst>
          </p:cNvPr>
          <p:cNvSpPr>
            <a:spLocks noGrp="1"/>
          </p:cNvSpPr>
          <p:nvPr>
            <p:ph type="title"/>
          </p:nvPr>
        </p:nvSpPr>
        <p:spPr>
          <a:xfrm>
            <a:off x="640079" y="2053641"/>
            <a:ext cx="3669161" cy="2760098"/>
          </a:xfrm>
        </p:spPr>
        <p:txBody>
          <a:bodyPr>
            <a:normAutofit/>
          </a:bodyPr>
          <a:lstStyle/>
          <a:p>
            <a:r>
              <a:rPr lang="en-US" b="1">
                <a:solidFill>
                  <a:srgbClr val="FFFFFF"/>
                </a:solidFill>
              </a:rPr>
              <a:t>Bills, Bills, Bills</a:t>
            </a:r>
          </a:p>
        </p:txBody>
      </p:sp>
      <p:sp>
        <p:nvSpPr>
          <p:cNvPr id="3" name="Content Placeholder 2">
            <a:extLst>
              <a:ext uri="{FF2B5EF4-FFF2-40B4-BE49-F238E27FC236}">
                <a16:creationId xmlns:a16="http://schemas.microsoft.com/office/drawing/2014/main" id="{833248E5-5F6D-412B-9AF5-9BC421BFEF60}"/>
              </a:ext>
            </a:extLst>
          </p:cNvPr>
          <p:cNvSpPr>
            <a:spLocks noGrp="1"/>
          </p:cNvSpPr>
          <p:nvPr>
            <p:ph idx="1"/>
          </p:nvPr>
        </p:nvSpPr>
        <p:spPr>
          <a:xfrm>
            <a:off x="6090574" y="801866"/>
            <a:ext cx="5306084" cy="5230634"/>
          </a:xfrm>
        </p:spPr>
        <p:txBody>
          <a:bodyPr anchor="ctr">
            <a:normAutofit/>
          </a:bodyPr>
          <a:lstStyle/>
          <a:p>
            <a:pPr marL="0" indent="0">
              <a:buNone/>
            </a:pPr>
            <a:r>
              <a:rPr lang="en-US" sz="2400">
                <a:solidFill>
                  <a:srgbClr val="000000"/>
                </a:solidFill>
              </a:rPr>
              <a:t>Where are you spending your money?</a:t>
            </a:r>
            <a:endParaRPr lang="en-US" sz="2400" dirty="0">
              <a:solidFill>
                <a:srgbClr val="000000"/>
              </a:solidFill>
            </a:endParaRPr>
          </a:p>
        </p:txBody>
      </p:sp>
    </p:spTree>
    <p:extLst>
      <p:ext uri="{BB962C8B-B14F-4D97-AF65-F5344CB8AC3E}">
        <p14:creationId xmlns:p14="http://schemas.microsoft.com/office/powerpoint/2010/main" val="1598000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C2BDCD0-F243-48AC-8270-8676A7AE388D}"/>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Look at your bills</a:t>
            </a:r>
            <a:br>
              <a:rPr lang="en-US" sz="4000">
                <a:solidFill>
                  <a:srgbClr val="FFFFFF"/>
                </a:solidFill>
              </a:rPr>
            </a:br>
            <a:endParaRPr lang="en-US" sz="4000">
              <a:solidFill>
                <a:srgbClr val="FFFFFF"/>
              </a:solidFill>
            </a:endParaRPr>
          </a:p>
        </p:txBody>
      </p:sp>
      <p:graphicFrame>
        <p:nvGraphicFramePr>
          <p:cNvPr id="12" name="Content Placeholder 2">
            <a:extLst>
              <a:ext uri="{FF2B5EF4-FFF2-40B4-BE49-F238E27FC236}">
                <a16:creationId xmlns:a16="http://schemas.microsoft.com/office/drawing/2014/main" id="{DB1E99E2-D942-481B-A4B8-FE3E94AB8A84}"/>
              </a:ext>
            </a:extLst>
          </p:cNvPr>
          <p:cNvGraphicFramePr>
            <a:graphicFrameLocks noGrp="1"/>
          </p:cNvGraphicFramePr>
          <p:nvPr>
            <p:ph idx="1"/>
            <p:extLst>
              <p:ext uri="{D42A27DB-BD31-4B8C-83A1-F6EECF244321}">
                <p14:modId xmlns:p14="http://schemas.microsoft.com/office/powerpoint/2010/main" val="891165796"/>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57377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9883B26-132E-4B52-9ACD-CD1D6029A5E8}"/>
              </a:ext>
            </a:extLst>
          </p:cNvPr>
          <p:cNvSpPr>
            <a:spLocks noGrp="1"/>
          </p:cNvSpPr>
          <p:nvPr>
            <p:ph type="title"/>
          </p:nvPr>
        </p:nvSpPr>
        <p:spPr>
          <a:xfrm>
            <a:off x="640079" y="2053641"/>
            <a:ext cx="3669161" cy="2760098"/>
          </a:xfrm>
        </p:spPr>
        <p:txBody>
          <a:bodyPr>
            <a:normAutofit/>
          </a:bodyPr>
          <a:lstStyle/>
          <a:p>
            <a:r>
              <a:rPr lang="en-US" b="1">
                <a:solidFill>
                  <a:srgbClr val="FFFFFF"/>
                </a:solidFill>
              </a:rPr>
              <a:t>Save and Invest</a:t>
            </a:r>
          </a:p>
        </p:txBody>
      </p:sp>
      <p:sp>
        <p:nvSpPr>
          <p:cNvPr id="3" name="Content Placeholder 2">
            <a:extLst>
              <a:ext uri="{FF2B5EF4-FFF2-40B4-BE49-F238E27FC236}">
                <a16:creationId xmlns:a16="http://schemas.microsoft.com/office/drawing/2014/main" id="{C0D9D167-A387-47CE-BE1A-BA162B4B78B7}"/>
              </a:ext>
            </a:extLst>
          </p:cNvPr>
          <p:cNvSpPr>
            <a:spLocks noGrp="1"/>
          </p:cNvSpPr>
          <p:nvPr>
            <p:ph idx="1"/>
          </p:nvPr>
        </p:nvSpPr>
        <p:spPr>
          <a:xfrm>
            <a:off x="6090574" y="801866"/>
            <a:ext cx="5306084" cy="5230634"/>
          </a:xfrm>
        </p:spPr>
        <p:txBody>
          <a:bodyPr anchor="ctr">
            <a:normAutofit lnSpcReduction="10000"/>
          </a:bodyPr>
          <a:lstStyle/>
          <a:p>
            <a:r>
              <a:rPr lang="en-US" sz="2200" b="1" i="0" u="none" strike="noStrike" dirty="0">
                <a:solidFill>
                  <a:srgbClr val="000000"/>
                </a:solidFill>
                <a:effectLst/>
                <a:latin typeface="arial" panose="020B0604020202020204" pitchFamily="34" charset="0"/>
              </a:rPr>
              <a:t>Saving</a:t>
            </a:r>
            <a:r>
              <a:rPr lang="en-US" sz="2200" b="0" i="0" u="none" strike="noStrike" dirty="0">
                <a:solidFill>
                  <a:srgbClr val="000000"/>
                </a:solidFill>
                <a:effectLst/>
                <a:latin typeface="arial" panose="020B0604020202020204" pitchFamily="34" charset="0"/>
              </a:rPr>
              <a:t> and investing may seem like a challenge right now, but putting away just a few dollars a week can have a big impact. </a:t>
            </a:r>
            <a:endParaRPr lang="en-US" sz="2200" dirty="0">
              <a:solidFill>
                <a:srgbClr val="000000"/>
              </a:solidFill>
              <a:latin typeface="arial" panose="020B0604020202020204" pitchFamily="34" charset="0"/>
            </a:endParaRPr>
          </a:p>
          <a:p>
            <a:endParaRPr lang="en-US" sz="2200" b="0" i="0" u="none" strike="noStrike" dirty="0">
              <a:solidFill>
                <a:srgbClr val="000000"/>
              </a:solidFill>
              <a:effectLst/>
              <a:latin typeface="arial" panose="020B0604020202020204" pitchFamily="34" charset="0"/>
            </a:endParaRPr>
          </a:p>
          <a:p>
            <a:r>
              <a:rPr lang="en-US" sz="2200" dirty="0">
                <a:solidFill>
                  <a:srgbClr val="000000"/>
                </a:solidFill>
                <a:latin typeface="arial" panose="020B0604020202020204" pitchFamily="34" charset="0"/>
              </a:rPr>
              <a:t>Experts</a:t>
            </a:r>
            <a:r>
              <a:rPr lang="en-US" sz="2200" b="0" i="0" u="none" strike="noStrike" dirty="0">
                <a:solidFill>
                  <a:srgbClr val="000000"/>
                </a:solidFill>
                <a:effectLst/>
                <a:latin typeface="arial" panose="020B0604020202020204" pitchFamily="34" charset="0"/>
              </a:rPr>
              <a:t> suggest that you save one-third of your income. </a:t>
            </a:r>
          </a:p>
          <a:p>
            <a:pPr marL="0" indent="0">
              <a:buNone/>
            </a:pPr>
            <a:endParaRPr lang="en-US" sz="2200" dirty="0">
              <a:solidFill>
                <a:srgbClr val="000000"/>
              </a:solidFill>
              <a:latin typeface="arial" panose="020B0604020202020204" pitchFamily="34" charset="0"/>
            </a:endParaRPr>
          </a:p>
          <a:p>
            <a:pPr marL="0" indent="0">
              <a:buNone/>
            </a:pPr>
            <a:r>
              <a:rPr lang="en-US" sz="2200" dirty="0">
                <a:solidFill>
                  <a:srgbClr val="000000"/>
                </a:solidFill>
                <a:latin typeface="arial" panose="020B0604020202020204" pitchFamily="34" charset="0"/>
              </a:rPr>
              <a:t>Example: If your monthly income is  $3000, you should try to save $1000 per month.  Note: $300 is a good start!</a:t>
            </a:r>
            <a:endParaRPr lang="en-US" sz="2200" b="0" i="0" u="none" strike="noStrike" dirty="0">
              <a:solidFill>
                <a:srgbClr val="000000"/>
              </a:solidFill>
              <a:effectLst/>
              <a:latin typeface="arial" panose="020B0604020202020204" pitchFamily="34" charset="0"/>
            </a:endParaRPr>
          </a:p>
          <a:p>
            <a:pPr marL="0" indent="0">
              <a:buNone/>
            </a:pPr>
            <a:endParaRPr lang="en-US" sz="2200" b="0" i="0" u="none" strike="noStrike" dirty="0">
              <a:solidFill>
                <a:srgbClr val="000000"/>
              </a:solidFill>
              <a:effectLst/>
              <a:latin typeface="arial" panose="020B0604020202020204" pitchFamily="34" charset="0"/>
            </a:endParaRPr>
          </a:p>
          <a:p>
            <a:r>
              <a:rPr lang="en-US" sz="2200" b="0" i="0" u="none" strike="noStrike" dirty="0">
                <a:solidFill>
                  <a:srgbClr val="000000"/>
                </a:solidFill>
                <a:effectLst/>
                <a:latin typeface="arial" panose="020B0604020202020204" pitchFamily="34" charset="0"/>
              </a:rPr>
              <a:t> Real Estate is a good investment.</a:t>
            </a:r>
          </a:p>
          <a:p>
            <a:endParaRPr lang="en-US" sz="2200" dirty="0">
              <a:solidFill>
                <a:srgbClr val="000000"/>
              </a:solidFill>
              <a:latin typeface="arial" panose="020B0604020202020204" pitchFamily="34" charset="0"/>
            </a:endParaRPr>
          </a:p>
          <a:p>
            <a:r>
              <a:rPr lang="en-US" sz="2200" b="0" i="0" u="none" strike="noStrike" dirty="0">
                <a:solidFill>
                  <a:srgbClr val="000000"/>
                </a:solidFill>
                <a:effectLst/>
                <a:latin typeface="arial" panose="020B0604020202020204" pitchFamily="34" charset="0"/>
              </a:rPr>
              <a:t>Low-risk investing (NEXT Discussion)</a:t>
            </a:r>
          </a:p>
          <a:p>
            <a:endParaRPr lang="en-US" sz="2200" dirty="0">
              <a:solidFill>
                <a:srgbClr val="000000"/>
              </a:solidFill>
            </a:endParaRPr>
          </a:p>
        </p:txBody>
      </p:sp>
    </p:spTree>
    <p:extLst>
      <p:ext uri="{BB962C8B-B14F-4D97-AF65-F5344CB8AC3E}">
        <p14:creationId xmlns:p14="http://schemas.microsoft.com/office/powerpoint/2010/main" val="1580199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9883B26-132E-4B52-9ACD-CD1D6029A5E8}"/>
              </a:ext>
            </a:extLst>
          </p:cNvPr>
          <p:cNvSpPr>
            <a:spLocks noGrp="1"/>
          </p:cNvSpPr>
          <p:nvPr>
            <p:ph type="title"/>
          </p:nvPr>
        </p:nvSpPr>
        <p:spPr>
          <a:xfrm>
            <a:off x="762000" y="559678"/>
            <a:ext cx="3567915" cy="4952492"/>
          </a:xfrm>
        </p:spPr>
        <p:txBody>
          <a:bodyPr>
            <a:normAutofit/>
          </a:bodyPr>
          <a:lstStyle/>
          <a:p>
            <a:r>
              <a:rPr lang="en-US" b="1">
                <a:solidFill>
                  <a:schemeClr val="bg1"/>
                </a:solidFill>
              </a:rPr>
              <a:t>Start an Emergency Fund</a:t>
            </a:r>
          </a:p>
        </p:txBody>
      </p:sp>
      <p:cxnSp>
        <p:nvCxnSpPr>
          <p:cNvPr id="12" name="Straight Connector 11">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3B5D6193-BEDF-481D-92A3-72D0FE362011}"/>
              </a:ext>
            </a:extLst>
          </p:cNvPr>
          <p:cNvGraphicFramePr>
            <a:graphicFrameLocks noGrp="1"/>
          </p:cNvGraphicFramePr>
          <p:nvPr>
            <p:ph idx="1"/>
            <p:extLst>
              <p:ext uri="{D42A27DB-BD31-4B8C-83A1-F6EECF244321}">
                <p14:modId xmlns:p14="http://schemas.microsoft.com/office/powerpoint/2010/main" val="2684846174"/>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7459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9883B26-132E-4B52-9ACD-CD1D6029A5E8}"/>
              </a:ext>
            </a:extLst>
          </p:cNvPr>
          <p:cNvSpPr>
            <a:spLocks noGrp="1"/>
          </p:cNvSpPr>
          <p:nvPr>
            <p:ph type="title"/>
          </p:nvPr>
        </p:nvSpPr>
        <p:spPr>
          <a:xfrm>
            <a:off x="762000" y="559678"/>
            <a:ext cx="3567915" cy="4952492"/>
          </a:xfrm>
        </p:spPr>
        <p:txBody>
          <a:bodyPr>
            <a:normAutofit/>
          </a:bodyPr>
          <a:lstStyle/>
          <a:p>
            <a:r>
              <a:rPr lang="en-US" b="1">
                <a:solidFill>
                  <a:schemeClr val="bg1"/>
                </a:solidFill>
              </a:rPr>
              <a:t>Pay off Debt</a:t>
            </a:r>
          </a:p>
        </p:txBody>
      </p:sp>
      <p:cxnSp>
        <p:nvCxnSpPr>
          <p:cNvPr id="12" name="Straight Connector 11">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6452778E-37E7-44DC-9372-87CB0D2EA5CD}"/>
              </a:ext>
            </a:extLst>
          </p:cNvPr>
          <p:cNvGraphicFramePr>
            <a:graphicFrameLocks noGrp="1"/>
          </p:cNvGraphicFramePr>
          <p:nvPr>
            <p:ph idx="1"/>
            <p:extLst>
              <p:ext uri="{D42A27DB-BD31-4B8C-83A1-F6EECF244321}">
                <p14:modId xmlns:p14="http://schemas.microsoft.com/office/powerpoint/2010/main" val="438685079"/>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2503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6353</TotalTime>
  <Words>417</Words>
  <Application>Microsoft Office PowerPoint</Application>
  <PresentationFormat>Widescreen</PresentationFormat>
  <Paragraphs>82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vt:lpstr>
      <vt:lpstr>Calibri</vt:lpstr>
      <vt:lpstr>Calibri Light</vt:lpstr>
      <vt:lpstr>Office Theme</vt:lpstr>
      <vt:lpstr>Money Management</vt:lpstr>
      <vt:lpstr>Topics for Discussion</vt:lpstr>
      <vt:lpstr>First Things First</vt:lpstr>
      <vt:lpstr>Make a Budget</vt:lpstr>
      <vt:lpstr>Bills, Bills, Bills</vt:lpstr>
      <vt:lpstr>Look at your bills </vt:lpstr>
      <vt:lpstr>Save and Invest</vt:lpstr>
      <vt:lpstr>Start an Emergency Fund</vt:lpstr>
      <vt:lpstr>Pay off Debt</vt:lpstr>
      <vt:lpstr>Buying a Home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Management</dc:title>
  <dc:creator>Sheila Washington</dc:creator>
  <cp:lastModifiedBy>Sheila Washington</cp:lastModifiedBy>
  <cp:revision>3</cp:revision>
  <dcterms:created xsi:type="dcterms:W3CDTF">2019-04-06T14:43:45Z</dcterms:created>
  <dcterms:modified xsi:type="dcterms:W3CDTF">2019-04-29T23:18:03Z</dcterms:modified>
</cp:coreProperties>
</file>